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58" r:id="rId6"/>
    <p:sldId id="359" r:id="rId7"/>
    <p:sldId id="361" r:id="rId8"/>
    <p:sldId id="362" r:id="rId9"/>
    <p:sldId id="374" r:id="rId10"/>
    <p:sldId id="340" r:id="rId11"/>
    <p:sldId id="280" r:id="rId12"/>
    <p:sldId id="377" r:id="rId13"/>
    <p:sldId id="378" r:id="rId14"/>
    <p:sldId id="379" r:id="rId15"/>
    <p:sldId id="376" r:id="rId16"/>
    <p:sldId id="345" r:id="rId17"/>
    <p:sldId id="371" r:id="rId18"/>
  </p:sldIdLst>
  <p:sldSz cx="9144000" cy="6858000" type="screen4x3"/>
  <p:notesSz cx="6735763" cy="9866313"/>
  <p:defaultTextStyle>
    <a:defPPr>
      <a:defRPr lang="en-US"/>
    </a:defPPr>
    <a:lvl1pPr algn="l" defTabSz="457200" rtl="0" fontAlgn="base">
      <a:spcBef>
        <a:spcPct val="0"/>
      </a:spcBef>
      <a:spcAft>
        <a:spcPct val="0"/>
      </a:spcAft>
      <a:defRPr sz="2400" kern="1200">
        <a:solidFill>
          <a:schemeClr val="tx1"/>
        </a:solidFill>
        <a:latin typeface="Lucida Grande" charset="0"/>
        <a:ea typeface="MS PGothic" charset="0"/>
        <a:cs typeface="MS PGothic" charset="0"/>
      </a:defRPr>
    </a:lvl1pPr>
    <a:lvl2pPr marL="457200" algn="l" defTabSz="457200" rtl="0" fontAlgn="base">
      <a:spcBef>
        <a:spcPct val="0"/>
      </a:spcBef>
      <a:spcAft>
        <a:spcPct val="0"/>
      </a:spcAft>
      <a:defRPr sz="2400" kern="1200">
        <a:solidFill>
          <a:schemeClr val="tx1"/>
        </a:solidFill>
        <a:latin typeface="Lucida Grande" charset="0"/>
        <a:ea typeface="MS PGothic" charset="0"/>
        <a:cs typeface="MS PGothic" charset="0"/>
      </a:defRPr>
    </a:lvl2pPr>
    <a:lvl3pPr marL="914400" algn="l" defTabSz="457200" rtl="0" fontAlgn="base">
      <a:spcBef>
        <a:spcPct val="0"/>
      </a:spcBef>
      <a:spcAft>
        <a:spcPct val="0"/>
      </a:spcAft>
      <a:defRPr sz="2400" kern="1200">
        <a:solidFill>
          <a:schemeClr val="tx1"/>
        </a:solidFill>
        <a:latin typeface="Lucida Grande" charset="0"/>
        <a:ea typeface="MS PGothic" charset="0"/>
        <a:cs typeface="MS PGothic" charset="0"/>
      </a:defRPr>
    </a:lvl3pPr>
    <a:lvl4pPr marL="1371600" algn="l" defTabSz="457200" rtl="0" fontAlgn="base">
      <a:spcBef>
        <a:spcPct val="0"/>
      </a:spcBef>
      <a:spcAft>
        <a:spcPct val="0"/>
      </a:spcAft>
      <a:defRPr sz="2400" kern="1200">
        <a:solidFill>
          <a:schemeClr val="tx1"/>
        </a:solidFill>
        <a:latin typeface="Lucida Grande" charset="0"/>
        <a:ea typeface="MS PGothic" charset="0"/>
        <a:cs typeface="MS PGothic" charset="0"/>
      </a:defRPr>
    </a:lvl4pPr>
    <a:lvl5pPr marL="1828800" algn="l" defTabSz="457200" rtl="0" fontAlgn="base">
      <a:spcBef>
        <a:spcPct val="0"/>
      </a:spcBef>
      <a:spcAft>
        <a:spcPct val="0"/>
      </a:spcAft>
      <a:defRPr sz="2400" kern="1200">
        <a:solidFill>
          <a:schemeClr val="tx1"/>
        </a:solidFill>
        <a:latin typeface="Lucida Grande" charset="0"/>
        <a:ea typeface="MS PGothic" charset="0"/>
        <a:cs typeface="MS PGothic" charset="0"/>
      </a:defRPr>
    </a:lvl5pPr>
    <a:lvl6pPr marL="2286000" algn="l" defTabSz="457200" rtl="0" eaLnBrk="1" latinLnBrk="0" hangingPunct="1">
      <a:defRPr sz="2400" kern="1200">
        <a:solidFill>
          <a:schemeClr val="tx1"/>
        </a:solidFill>
        <a:latin typeface="Lucida Grande" charset="0"/>
        <a:ea typeface="MS PGothic" charset="0"/>
        <a:cs typeface="MS PGothic" charset="0"/>
      </a:defRPr>
    </a:lvl6pPr>
    <a:lvl7pPr marL="2743200" algn="l" defTabSz="457200" rtl="0" eaLnBrk="1" latinLnBrk="0" hangingPunct="1">
      <a:defRPr sz="2400" kern="1200">
        <a:solidFill>
          <a:schemeClr val="tx1"/>
        </a:solidFill>
        <a:latin typeface="Lucida Grande" charset="0"/>
        <a:ea typeface="MS PGothic" charset="0"/>
        <a:cs typeface="MS PGothic" charset="0"/>
      </a:defRPr>
    </a:lvl7pPr>
    <a:lvl8pPr marL="3200400" algn="l" defTabSz="457200" rtl="0" eaLnBrk="1" latinLnBrk="0" hangingPunct="1">
      <a:defRPr sz="2400" kern="1200">
        <a:solidFill>
          <a:schemeClr val="tx1"/>
        </a:solidFill>
        <a:latin typeface="Lucida Grande" charset="0"/>
        <a:ea typeface="MS PGothic" charset="0"/>
        <a:cs typeface="MS PGothic" charset="0"/>
      </a:defRPr>
    </a:lvl8pPr>
    <a:lvl9pPr marL="3657600" algn="l" defTabSz="457200" rtl="0" eaLnBrk="1" latinLnBrk="0" hangingPunct="1">
      <a:defRPr sz="2400" kern="1200">
        <a:solidFill>
          <a:schemeClr val="tx1"/>
        </a:solidFill>
        <a:latin typeface="Lucida Grande"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e Fisher-Naylor" initials="D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7A4FD"/>
    <a:srgbClr val="78ADFC"/>
    <a:srgbClr val="CEE1FE"/>
    <a:srgbClr val="CCECFF"/>
    <a:srgbClr val="3399FF"/>
    <a:srgbClr val="FF3399"/>
    <a:srgbClr val="FF6699"/>
    <a:srgbClr val="FF66FF"/>
    <a:srgbClr val="4D3B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CDB542-CC9F-4E6C-A459-4AF5FF4CE93D}" v="6" dt="2021-10-19T19:4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8306" autoAdjust="0"/>
  </p:normalViewPr>
  <p:slideViewPr>
    <p:cSldViewPr snapToObjects="1">
      <p:cViewPr varScale="1">
        <p:scale>
          <a:sx n="55" d="100"/>
          <a:sy n="55" d="100"/>
        </p:scale>
        <p:origin x="160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5597"/>
    </p:cViewPr>
  </p:sorterViewPr>
  <p:notesViewPr>
    <p:cSldViewPr snapToObjects="1">
      <p:cViewPr>
        <p:scale>
          <a:sx n="50" d="100"/>
          <a:sy n="50" d="100"/>
        </p:scale>
        <p:origin x="-3499" y="-44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4979B-1D8A-4ADE-A7F4-1C24A499F3A7}" type="doc">
      <dgm:prSet loTypeId="urn:microsoft.com/office/officeart/2005/8/layout/cycle8" loCatId="cycle" qsTypeId="urn:microsoft.com/office/officeart/2005/8/quickstyle/simple1" qsCatId="simple" csTypeId="urn:microsoft.com/office/officeart/2005/8/colors/accent1_3" csCatId="accent1" phldr="1"/>
      <dgm:spPr/>
    </dgm:pt>
    <dgm:pt modelId="{24B7F504-A28B-48B6-936A-2C1719BE3D9F}">
      <dgm:prSet phldrT="[Text]" custT="1"/>
      <dgm:spPr/>
      <dgm:t>
        <a:bodyPr/>
        <a:lstStyle/>
        <a:p>
          <a:r>
            <a:rPr lang="en-US" sz="2000" b="1" dirty="0" smtClean="0">
              <a:solidFill>
                <a:schemeClr val="bg2"/>
              </a:solidFill>
            </a:rPr>
            <a:t>Develop your Creative School Plan</a:t>
          </a:r>
          <a:endParaRPr lang="en-IE" sz="2000" b="1" dirty="0">
            <a:solidFill>
              <a:schemeClr val="bg2"/>
            </a:solidFill>
          </a:endParaRPr>
        </a:p>
      </dgm:t>
    </dgm:pt>
    <dgm:pt modelId="{ED9A0E5E-1B73-4B11-B2A0-FE6DDA9C967C}" type="parTrans" cxnId="{4ECABD85-FCC7-4FC9-A670-735F7019946D}">
      <dgm:prSet/>
      <dgm:spPr/>
      <dgm:t>
        <a:bodyPr/>
        <a:lstStyle/>
        <a:p>
          <a:endParaRPr lang="en-IE"/>
        </a:p>
      </dgm:t>
    </dgm:pt>
    <dgm:pt modelId="{989461FE-A3CF-415C-8D18-2904D8F6CBAC}" type="sibTrans" cxnId="{4ECABD85-FCC7-4FC9-A670-735F7019946D}">
      <dgm:prSet/>
      <dgm:spPr/>
      <dgm:t>
        <a:bodyPr/>
        <a:lstStyle/>
        <a:p>
          <a:endParaRPr lang="en-IE"/>
        </a:p>
      </dgm:t>
    </dgm:pt>
    <dgm:pt modelId="{0CB4C9FB-7C6F-4878-8C7C-515C4B12C72F}">
      <dgm:prSet phldrT="[Text]"/>
      <dgm:spPr/>
      <dgm:t>
        <a:bodyPr/>
        <a:lstStyle/>
        <a:p>
          <a:r>
            <a:rPr lang="en-US" b="1" dirty="0" smtClean="0">
              <a:solidFill>
                <a:schemeClr val="bg2"/>
              </a:solidFill>
            </a:rPr>
            <a:t>Begin to implement your Creative School Plan</a:t>
          </a:r>
          <a:endParaRPr lang="en-IE" b="1" dirty="0">
            <a:solidFill>
              <a:schemeClr val="bg2"/>
            </a:solidFill>
          </a:endParaRPr>
        </a:p>
      </dgm:t>
    </dgm:pt>
    <dgm:pt modelId="{16D23FA6-62F1-4765-BF89-884C7EA7CBC0}" type="parTrans" cxnId="{D80169B8-E3BC-40FF-AFE6-43CC0D59675D}">
      <dgm:prSet/>
      <dgm:spPr/>
      <dgm:t>
        <a:bodyPr/>
        <a:lstStyle/>
        <a:p>
          <a:endParaRPr lang="en-IE"/>
        </a:p>
      </dgm:t>
    </dgm:pt>
    <dgm:pt modelId="{1E484070-D8E6-4E87-AC0D-BBEEB9BCD8A8}" type="sibTrans" cxnId="{D80169B8-E3BC-40FF-AFE6-43CC0D59675D}">
      <dgm:prSet/>
      <dgm:spPr/>
      <dgm:t>
        <a:bodyPr/>
        <a:lstStyle/>
        <a:p>
          <a:endParaRPr lang="en-IE"/>
        </a:p>
      </dgm:t>
    </dgm:pt>
    <dgm:pt modelId="{47D39820-935C-4416-AB58-D3692F728CFE}">
      <dgm:prSet phldrT="[Text]" custT="1"/>
      <dgm:spPr/>
      <dgm:t>
        <a:bodyPr/>
        <a:lstStyle/>
        <a:p>
          <a:r>
            <a:rPr lang="en-US" sz="2000" b="1" dirty="0" smtClean="0">
              <a:solidFill>
                <a:schemeClr val="bg2"/>
              </a:solidFill>
            </a:rPr>
            <a:t>Understand</a:t>
          </a:r>
          <a:endParaRPr lang="en-IE" sz="2000" b="1" dirty="0">
            <a:solidFill>
              <a:schemeClr val="bg2"/>
            </a:solidFill>
          </a:endParaRPr>
        </a:p>
      </dgm:t>
    </dgm:pt>
    <dgm:pt modelId="{229FAD5C-8E0B-4E2E-B70B-D7111A3F8A48}" type="parTrans" cxnId="{651D7459-DC88-49EB-B6FF-77AC5DA57CBA}">
      <dgm:prSet/>
      <dgm:spPr/>
      <dgm:t>
        <a:bodyPr/>
        <a:lstStyle/>
        <a:p>
          <a:endParaRPr lang="en-IE"/>
        </a:p>
      </dgm:t>
    </dgm:pt>
    <dgm:pt modelId="{463A6689-CA45-4326-8E75-20E098805990}" type="sibTrans" cxnId="{651D7459-DC88-49EB-B6FF-77AC5DA57CBA}">
      <dgm:prSet/>
      <dgm:spPr/>
      <dgm:t>
        <a:bodyPr/>
        <a:lstStyle/>
        <a:p>
          <a:endParaRPr lang="en-IE"/>
        </a:p>
      </dgm:t>
    </dgm:pt>
    <dgm:pt modelId="{8650F504-661E-48BB-AD27-C53D554229FC}" type="pres">
      <dgm:prSet presAssocID="{7DF4979B-1D8A-4ADE-A7F4-1C24A499F3A7}" presName="compositeShape" presStyleCnt="0">
        <dgm:presLayoutVars>
          <dgm:chMax val="7"/>
          <dgm:dir/>
          <dgm:resizeHandles val="exact"/>
        </dgm:presLayoutVars>
      </dgm:prSet>
      <dgm:spPr/>
    </dgm:pt>
    <dgm:pt modelId="{F767736A-2B6E-44F3-9239-6F3086470232}" type="pres">
      <dgm:prSet presAssocID="{7DF4979B-1D8A-4ADE-A7F4-1C24A499F3A7}" presName="wedge1" presStyleLbl="node1" presStyleIdx="0" presStyleCnt="3"/>
      <dgm:spPr/>
      <dgm:t>
        <a:bodyPr/>
        <a:lstStyle/>
        <a:p>
          <a:endParaRPr lang="en-IE"/>
        </a:p>
      </dgm:t>
    </dgm:pt>
    <dgm:pt modelId="{3EB8530F-9ADA-415A-8708-A4F0412595AE}" type="pres">
      <dgm:prSet presAssocID="{7DF4979B-1D8A-4ADE-A7F4-1C24A499F3A7}" presName="dummy1a" presStyleCnt="0"/>
      <dgm:spPr/>
    </dgm:pt>
    <dgm:pt modelId="{F0E2988A-FB86-422A-8410-98D1A31B76FE}" type="pres">
      <dgm:prSet presAssocID="{7DF4979B-1D8A-4ADE-A7F4-1C24A499F3A7}" presName="dummy1b" presStyleCnt="0"/>
      <dgm:spPr/>
    </dgm:pt>
    <dgm:pt modelId="{F2514EC4-9FD2-41F2-88DA-2B60084F0612}" type="pres">
      <dgm:prSet presAssocID="{7DF4979B-1D8A-4ADE-A7F4-1C24A499F3A7}" presName="wedge1Tx" presStyleLbl="node1" presStyleIdx="0" presStyleCnt="3">
        <dgm:presLayoutVars>
          <dgm:chMax val="0"/>
          <dgm:chPref val="0"/>
          <dgm:bulletEnabled val="1"/>
        </dgm:presLayoutVars>
      </dgm:prSet>
      <dgm:spPr/>
      <dgm:t>
        <a:bodyPr/>
        <a:lstStyle/>
        <a:p>
          <a:endParaRPr lang="en-IE"/>
        </a:p>
      </dgm:t>
    </dgm:pt>
    <dgm:pt modelId="{9B12F81F-83DD-4905-A4FD-908618ACC705}" type="pres">
      <dgm:prSet presAssocID="{7DF4979B-1D8A-4ADE-A7F4-1C24A499F3A7}" presName="wedge2" presStyleLbl="node1" presStyleIdx="1" presStyleCnt="3"/>
      <dgm:spPr/>
      <dgm:t>
        <a:bodyPr/>
        <a:lstStyle/>
        <a:p>
          <a:endParaRPr lang="en-IE"/>
        </a:p>
      </dgm:t>
    </dgm:pt>
    <dgm:pt modelId="{82C6AF4C-9414-4420-8362-008EE9A2EA95}" type="pres">
      <dgm:prSet presAssocID="{7DF4979B-1D8A-4ADE-A7F4-1C24A499F3A7}" presName="dummy2a" presStyleCnt="0"/>
      <dgm:spPr/>
    </dgm:pt>
    <dgm:pt modelId="{72156981-FB77-445F-9153-C425DCF020B5}" type="pres">
      <dgm:prSet presAssocID="{7DF4979B-1D8A-4ADE-A7F4-1C24A499F3A7}" presName="dummy2b" presStyleCnt="0"/>
      <dgm:spPr/>
    </dgm:pt>
    <dgm:pt modelId="{B9E5407C-5294-49B8-972E-70FB748149CB}" type="pres">
      <dgm:prSet presAssocID="{7DF4979B-1D8A-4ADE-A7F4-1C24A499F3A7}" presName="wedge2Tx" presStyleLbl="node1" presStyleIdx="1" presStyleCnt="3">
        <dgm:presLayoutVars>
          <dgm:chMax val="0"/>
          <dgm:chPref val="0"/>
          <dgm:bulletEnabled val="1"/>
        </dgm:presLayoutVars>
      </dgm:prSet>
      <dgm:spPr/>
      <dgm:t>
        <a:bodyPr/>
        <a:lstStyle/>
        <a:p>
          <a:endParaRPr lang="en-IE"/>
        </a:p>
      </dgm:t>
    </dgm:pt>
    <dgm:pt modelId="{B2740DE6-3D7E-4968-8559-E380CD5C76BD}" type="pres">
      <dgm:prSet presAssocID="{7DF4979B-1D8A-4ADE-A7F4-1C24A499F3A7}" presName="wedge3" presStyleLbl="node1" presStyleIdx="2" presStyleCnt="3"/>
      <dgm:spPr/>
      <dgm:t>
        <a:bodyPr/>
        <a:lstStyle/>
        <a:p>
          <a:endParaRPr lang="en-IE"/>
        </a:p>
      </dgm:t>
    </dgm:pt>
    <dgm:pt modelId="{954285EF-44CD-41E0-986E-12829076EDC3}" type="pres">
      <dgm:prSet presAssocID="{7DF4979B-1D8A-4ADE-A7F4-1C24A499F3A7}" presName="dummy3a" presStyleCnt="0"/>
      <dgm:spPr/>
    </dgm:pt>
    <dgm:pt modelId="{BBAE76EA-FF88-4AEB-BFD8-DB086F339A09}" type="pres">
      <dgm:prSet presAssocID="{7DF4979B-1D8A-4ADE-A7F4-1C24A499F3A7}" presName="dummy3b" presStyleCnt="0"/>
      <dgm:spPr/>
    </dgm:pt>
    <dgm:pt modelId="{2B4E5766-1239-493B-BF2C-B2F2EACB72FA}" type="pres">
      <dgm:prSet presAssocID="{7DF4979B-1D8A-4ADE-A7F4-1C24A499F3A7}" presName="wedge3Tx" presStyleLbl="node1" presStyleIdx="2" presStyleCnt="3">
        <dgm:presLayoutVars>
          <dgm:chMax val="0"/>
          <dgm:chPref val="0"/>
          <dgm:bulletEnabled val="1"/>
        </dgm:presLayoutVars>
      </dgm:prSet>
      <dgm:spPr/>
      <dgm:t>
        <a:bodyPr/>
        <a:lstStyle/>
        <a:p>
          <a:endParaRPr lang="en-IE"/>
        </a:p>
      </dgm:t>
    </dgm:pt>
    <dgm:pt modelId="{7CBFC7B8-D21D-40B6-B708-6BB1E4C7A256}" type="pres">
      <dgm:prSet presAssocID="{989461FE-A3CF-415C-8D18-2904D8F6CBAC}" presName="arrowWedge1" presStyleLbl="fgSibTrans2D1" presStyleIdx="0" presStyleCnt="3"/>
      <dgm:spPr/>
    </dgm:pt>
    <dgm:pt modelId="{204379C7-BCC5-4139-9610-4DBCEE4A3003}" type="pres">
      <dgm:prSet presAssocID="{1E484070-D8E6-4E87-AC0D-BBEEB9BCD8A8}" presName="arrowWedge2" presStyleLbl="fgSibTrans2D1" presStyleIdx="1" presStyleCnt="3"/>
      <dgm:spPr/>
    </dgm:pt>
    <dgm:pt modelId="{569EA3FB-C818-474B-96B8-CBB74706DD47}" type="pres">
      <dgm:prSet presAssocID="{463A6689-CA45-4326-8E75-20E098805990}" presName="arrowWedge3" presStyleLbl="fgSibTrans2D1" presStyleIdx="2" presStyleCnt="3"/>
      <dgm:spPr/>
    </dgm:pt>
  </dgm:ptLst>
  <dgm:cxnLst>
    <dgm:cxn modelId="{E5178801-E6F8-406B-AD58-1FC0EC11A6C3}" type="presOf" srcId="{0CB4C9FB-7C6F-4878-8C7C-515C4B12C72F}" destId="{9B12F81F-83DD-4905-A4FD-908618ACC705}" srcOrd="0" destOrd="0" presId="urn:microsoft.com/office/officeart/2005/8/layout/cycle8"/>
    <dgm:cxn modelId="{D80169B8-E3BC-40FF-AFE6-43CC0D59675D}" srcId="{7DF4979B-1D8A-4ADE-A7F4-1C24A499F3A7}" destId="{0CB4C9FB-7C6F-4878-8C7C-515C4B12C72F}" srcOrd="1" destOrd="0" parTransId="{16D23FA6-62F1-4765-BF89-884C7EA7CBC0}" sibTransId="{1E484070-D8E6-4E87-AC0D-BBEEB9BCD8A8}"/>
    <dgm:cxn modelId="{0097C5E9-C52D-4B19-A42A-E97A369C27E1}" type="presOf" srcId="{24B7F504-A28B-48B6-936A-2C1719BE3D9F}" destId="{F2514EC4-9FD2-41F2-88DA-2B60084F0612}" srcOrd="1" destOrd="0" presId="urn:microsoft.com/office/officeart/2005/8/layout/cycle8"/>
    <dgm:cxn modelId="{B55D1744-CCE5-44F3-B04B-BB543E5E4923}" type="presOf" srcId="{24B7F504-A28B-48B6-936A-2C1719BE3D9F}" destId="{F767736A-2B6E-44F3-9239-6F3086470232}" srcOrd="0" destOrd="0" presId="urn:microsoft.com/office/officeart/2005/8/layout/cycle8"/>
    <dgm:cxn modelId="{720BBC3F-5BEB-4772-9457-8D0FCCDD65A2}" type="presOf" srcId="{0CB4C9FB-7C6F-4878-8C7C-515C4B12C72F}" destId="{B9E5407C-5294-49B8-972E-70FB748149CB}" srcOrd="1" destOrd="0" presId="urn:microsoft.com/office/officeart/2005/8/layout/cycle8"/>
    <dgm:cxn modelId="{651D7459-DC88-49EB-B6FF-77AC5DA57CBA}" srcId="{7DF4979B-1D8A-4ADE-A7F4-1C24A499F3A7}" destId="{47D39820-935C-4416-AB58-D3692F728CFE}" srcOrd="2" destOrd="0" parTransId="{229FAD5C-8E0B-4E2E-B70B-D7111A3F8A48}" sibTransId="{463A6689-CA45-4326-8E75-20E098805990}"/>
    <dgm:cxn modelId="{4ECABD85-FCC7-4FC9-A670-735F7019946D}" srcId="{7DF4979B-1D8A-4ADE-A7F4-1C24A499F3A7}" destId="{24B7F504-A28B-48B6-936A-2C1719BE3D9F}" srcOrd="0" destOrd="0" parTransId="{ED9A0E5E-1B73-4B11-B2A0-FE6DDA9C967C}" sibTransId="{989461FE-A3CF-415C-8D18-2904D8F6CBAC}"/>
    <dgm:cxn modelId="{8A6D9C3F-5E70-4ADF-9B64-47ED6374C30F}" type="presOf" srcId="{47D39820-935C-4416-AB58-D3692F728CFE}" destId="{B2740DE6-3D7E-4968-8559-E380CD5C76BD}" srcOrd="0" destOrd="0" presId="urn:microsoft.com/office/officeart/2005/8/layout/cycle8"/>
    <dgm:cxn modelId="{298B5B1F-1077-4999-92A6-0C270CD20FCD}" type="presOf" srcId="{47D39820-935C-4416-AB58-D3692F728CFE}" destId="{2B4E5766-1239-493B-BF2C-B2F2EACB72FA}" srcOrd="1" destOrd="0" presId="urn:microsoft.com/office/officeart/2005/8/layout/cycle8"/>
    <dgm:cxn modelId="{B2C699A3-EC14-4035-B71A-D6AF9249E923}" type="presOf" srcId="{7DF4979B-1D8A-4ADE-A7F4-1C24A499F3A7}" destId="{8650F504-661E-48BB-AD27-C53D554229FC}" srcOrd="0" destOrd="0" presId="urn:microsoft.com/office/officeart/2005/8/layout/cycle8"/>
    <dgm:cxn modelId="{8FBB3687-5AD2-49D8-8068-DE11213D31ED}" type="presParOf" srcId="{8650F504-661E-48BB-AD27-C53D554229FC}" destId="{F767736A-2B6E-44F3-9239-6F3086470232}" srcOrd="0" destOrd="0" presId="urn:microsoft.com/office/officeart/2005/8/layout/cycle8"/>
    <dgm:cxn modelId="{4E663D83-C0C6-49A5-83AB-11FA8E31EEFD}" type="presParOf" srcId="{8650F504-661E-48BB-AD27-C53D554229FC}" destId="{3EB8530F-9ADA-415A-8708-A4F0412595AE}" srcOrd="1" destOrd="0" presId="urn:microsoft.com/office/officeart/2005/8/layout/cycle8"/>
    <dgm:cxn modelId="{61AC465C-0B94-424B-BE72-A495149E58C3}" type="presParOf" srcId="{8650F504-661E-48BB-AD27-C53D554229FC}" destId="{F0E2988A-FB86-422A-8410-98D1A31B76FE}" srcOrd="2" destOrd="0" presId="urn:microsoft.com/office/officeart/2005/8/layout/cycle8"/>
    <dgm:cxn modelId="{5F527A5C-4238-468A-97B0-576B3E8F2E25}" type="presParOf" srcId="{8650F504-661E-48BB-AD27-C53D554229FC}" destId="{F2514EC4-9FD2-41F2-88DA-2B60084F0612}" srcOrd="3" destOrd="0" presId="urn:microsoft.com/office/officeart/2005/8/layout/cycle8"/>
    <dgm:cxn modelId="{316F690F-7D06-490F-B68F-64D23F53DFC7}" type="presParOf" srcId="{8650F504-661E-48BB-AD27-C53D554229FC}" destId="{9B12F81F-83DD-4905-A4FD-908618ACC705}" srcOrd="4" destOrd="0" presId="urn:microsoft.com/office/officeart/2005/8/layout/cycle8"/>
    <dgm:cxn modelId="{3070A368-B1EA-45AE-8E5C-8FFD697AA212}" type="presParOf" srcId="{8650F504-661E-48BB-AD27-C53D554229FC}" destId="{82C6AF4C-9414-4420-8362-008EE9A2EA95}" srcOrd="5" destOrd="0" presId="urn:microsoft.com/office/officeart/2005/8/layout/cycle8"/>
    <dgm:cxn modelId="{5F23E53D-1A25-417A-B0D6-616A847F4B01}" type="presParOf" srcId="{8650F504-661E-48BB-AD27-C53D554229FC}" destId="{72156981-FB77-445F-9153-C425DCF020B5}" srcOrd="6" destOrd="0" presId="urn:microsoft.com/office/officeart/2005/8/layout/cycle8"/>
    <dgm:cxn modelId="{8C1FB3C8-D671-4D2F-BFCD-E7E656A79129}" type="presParOf" srcId="{8650F504-661E-48BB-AD27-C53D554229FC}" destId="{B9E5407C-5294-49B8-972E-70FB748149CB}" srcOrd="7" destOrd="0" presId="urn:microsoft.com/office/officeart/2005/8/layout/cycle8"/>
    <dgm:cxn modelId="{E8CBFE05-90AA-4C4D-829C-AD0D086AAD00}" type="presParOf" srcId="{8650F504-661E-48BB-AD27-C53D554229FC}" destId="{B2740DE6-3D7E-4968-8559-E380CD5C76BD}" srcOrd="8" destOrd="0" presId="urn:microsoft.com/office/officeart/2005/8/layout/cycle8"/>
    <dgm:cxn modelId="{1849AAF5-69F0-4D49-9C3E-DB6DA280223B}" type="presParOf" srcId="{8650F504-661E-48BB-AD27-C53D554229FC}" destId="{954285EF-44CD-41E0-986E-12829076EDC3}" srcOrd="9" destOrd="0" presId="urn:microsoft.com/office/officeart/2005/8/layout/cycle8"/>
    <dgm:cxn modelId="{50C9B494-C0E3-4F5E-97F1-62B9586AFB9C}" type="presParOf" srcId="{8650F504-661E-48BB-AD27-C53D554229FC}" destId="{BBAE76EA-FF88-4AEB-BFD8-DB086F339A09}" srcOrd="10" destOrd="0" presId="urn:microsoft.com/office/officeart/2005/8/layout/cycle8"/>
    <dgm:cxn modelId="{503D8199-3610-4D4F-8B30-7C282A694553}" type="presParOf" srcId="{8650F504-661E-48BB-AD27-C53D554229FC}" destId="{2B4E5766-1239-493B-BF2C-B2F2EACB72FA}" srcOrd="11" destOrd="0" presId="urn:microsoft.com/office/officeart/2005/8/layout/cycle8"/>
    <dgm:cxn modelId="{17EF6CB9-755F-4297-B7D9-698A605710F8}" type="presParOf" srcId="{8650F504-661E-48BB-AD27-C53D554229FC}" destId="{7CBFC7B8-D21D-40B6-B708-6BB1E4C7A256}" srcOrd="12" destOrd="0" presId="urn:microsoft.com/office/officeart/2005/8/layout/cycle8"/>
    <dgm:cxn modelId="{31AC9284-331D-4265-AA3A-B1634D4A8FC8}" type="presParOf" srcId="{8650F504-661E-48BB-AD27-C53D554229FC}" destId="{204379C7-BCC5-4139-9610-4DBCEE4A3003}" srcOrd="13" destOrd="0" presId="urn:microsoft.com/office/officeart/2005/8/layout/cycle8"/>
    <dgm:cxn modelId="{AE7B242B-C3DA-4BA2-914F-F1D4FF132C34}" type="presParOf" srcId="{8650F504-661E-48BB-AD27-C53D554229FC}" destId="{569EA3FB-C818-474B-96B8-CBB74706DD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7736A-2B6E-44F3-9239-6F3086470232}">
      <dsp:nvSpPr>
        <dsp:cNvPr id="0" name=""/>
        <dsp:cNvSpPr/>
      </dsp:nvSpPr>
      <dsp:spPr>
        <a:xfrm>
          <a:off x="2182697" y="327620"/>
          <a:ext cx="4233862" cy="4233862"/>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rPr>
            <a:t>Develop your Creative School Plan</a:t>
          </a:r>
          <a:endParaRPr lang="en-IE" sz="2000" b="1" kern="1200" dirty="0">
            <a:solidFill>
              <a:schemeClr val="bg2"/>
            </a:solidFill>
          </a:endParaRPr>
        </a:p>
      </dsp:txBody>
      <dsp:txXfrm>
        <a:off x="4414043" y="1224795"/>
        <a:ext cx="1512093" cy="1260078"/>
      </dsp:txXfrm>
    </dsp:sp>
    <dsp:sp modelId="{9B12F81F-83DD-4905-A4FD-908618ACC705}">
      <dsp:nvSpPr>
        <dsp:cNvPr id="0" name=""/>
        <dsp:cNvSpPr/>
      </dsp:nvSpPr>
      <dsp:spPr>
        <a:xfrm>
          <a:off x="2095499" y="478829"/>
          <a:ext cx="4233862" cy="4233862"/>
        </a:xfrm>
        <a:prstGeom prst="pie">
          <a:avLst>
            <a:gd name="adj1" fmla="val 1800000"/>
            <a:gd name="adj2" fmla="val 9000000"/>
          </a:avLst>
        </a:prstGeom>
        <a:solidFill>
          <a:schemeClr val="accent1">
            <a:shade val="80000"/>
            <a:hueOff val="34731"/>
            <a:satOff val="9642"/>
            <a:lumOff val="71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2"/>
              </a:solidFill>
            </a:rPr>
            <a:t>Begin to implement your Creative School Plan</a:t>
          </a:r>
          <a:endParaRPr lang="en-IE" sz="2100" b="1" kern="1200" dirty="0">
            <a:solidFill>
              <a:schemeClr val="bg2"/>
            </a:solidFill>
          </a:endParaRPr>
        </a:p>
      </dsp:txBody>
      <dsp:txXfrm>
        <a:off x="3103562" y="3225799"/>
        <a:ext cx="2268140" cy="1108868"/>
      </dsp:txXfrm>
    </dsp:sp>
    <dsp:sp modelId="{B2740DE6-3D7E-4968-8559-E380CD5C76BD}">
      <dsp:nvSpPr>
        <dsp:cNvPr id="0" name=""/>
        <dsp:cNvSpPr/>
      </dsp:nvSpPr>
      <dsp:spPr>
        <a:xfrm>
          <a:off x="2008302" y="327620"/>
          <a:ext cx="4233862" cy="4233862"/>
        </a:xfrm>
        <a:prstGeom prst="pie">
          <a:avLst>
            <a:gd name="adj1" fmla="val 9000000"/>
            <a:gd name="adj2" fmla="val 16200000"/>
          </a:avLst>
        </a:prstGeom>
        <a:solidFill>
          <a:schemeClr val="accent1">
            <a:shade val="80000"/>
            <a:hueOff val="69463"/>
            <a:satOff val="19283"/>
            <a:lumOff val="142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2"/>
              </a:solidFill>
            </a:rPr>
            <a:t>Understand</a:t>
          </a:r>
          <a:endParaRPr lang="en-IE" sz="2000" b="1" kern="1200" dirty="0">
            <a:solidFill>
              <a:schemeClr val="bg2"/>
            </a:solidFill>
          </a:endParaRPr>
        </a:p>
      </dsp:txBody>
      <dsp:txXfrm>
        <a:off x="2498724" y="1224795"/>
        <a:ext cx="1512093" cy="1260078"/>
      </dsp:txXfrm>
    </dsp:sp>
    <dsp:sp modelId="{7CBFC7B8-D21D-40B6-B708-6BB1E4C7A256}">
      <dsp:nvSpPr>
        <dsp:cNvPr id="0" name=""/>
        <dsp:cNvSpPr/>
      </dsp:nvSpPr>
      <dsp:spPr>
        <a:xfrm>
          <a:off x="1920950" y="65524"/>
          <a:ext cx="4758054" cy="4758054"/>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379C7-BCC5-4139-9610-4DBCEE4A3003}">
      <dsp:nvSpPr>
        <dsp:cNvPr id="0" name=""/>
        <dsp:cNvSpPr/>
      </dsp:nvSpPr>
      <dsp:spPr>
        <a:xfrm>
          <a:off x="1833403" y="216465"/>
          <a:ext cx="4758054" cy="4758054"/>
        </a:xfrm>
        <a:prstGeom prst="circularArrow">
          <a:avLst>
            <a:gd name="adj1" fmla="val 5085"/>
            <a:gd name="adj2" fmla="val 327528"/>
            <a:gd name="adj3" fmla="val 8671970"/>
            <a:gd name="adj4" fmla="val 1800502"/>
            <a:gd name="adj5" fmla="val 5932"/>
          </a:avLst>
        </a:prstGeom>
        <a:solidFill>
          <a:schemeClr val="accent1">
            <a:shade val="90000"/>
            <a:hueOff val="34751"/>
            <a:satOff val="5033"/>
            <a:lumOff val="51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EA3FB-C818-474B-96B8-CBB74706DD47}">
      <dsp:nvSpPr>
        <dsp:cNvPr id="0" name=""/>
        <dsp:cNvSpPr/>
      </dsp:nvSpPr>
      <dsp:spPr>
        <a:xfrm>
          <a:off x="1745856" y="65524"/>
          <a:ext cx="4758054" cy="4758054"/>
        </a:xfrm>
        <a:prstGeom prst="circularArrow">
          <a:avLst>
            <a:gd name="adj1" fmla="val 5085"/>
            <a:gd name="adj2" fmla="val 327528"/>
            <a:gd name="adj3" fmla="val 15873039"/>
            <a:gd name="adj4" fmla="val 9000000"/>
            <a:gd name="adj5" fmla="val 5932"/>
          </a:avLst>
        </a:prstGeom>
        <a:solidFill>
          <a:schemeClr val="accent1">
            <a:shade val="90000"/>
            <a:hueOff val="69502"/>
            <a:satOff val="10065"/>
            <a:lumOff val="1028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Lucida Grande" charset="0"/>
                <a:ea typeface="Geneva"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BA78A3B0-8F9D-4E4A-A34C-64A09D195C44}" type="datetimeFigureOut">
              <a:rPr lang="en-US"/>
              <a:pPr>
                <a:defRPr/>
              </a:pPr>
              <a:t>12/9/2021</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atin typeface="Lucida Grande" charset="0"/>
                <a:ea typeface="Geneva"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92ABD1F-6F10-9748-8329-CF4E32CD4D36}" type="slidenum">
              <a:rPr lang="en-US"/>
              <a:pPr>
                <a:defRPr/>
              </a:pPr>
              <a:t>‹#›</a:t>
            </a:fld>
            <a:endParaRPr lang="en-US"/>
          </a:p>
        </p:txBody>
      </p:sp>
    </p:spTree>
    <p:extLst>
      <p:ext uri="{BB962C8B-B14F-4D97-AF65-F5344CB8AC3E}">
        <p14:creationId xmlns:p14="http://schemas.microsoft.com/office/powerpoint/2010/main" val="1762387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mn-lt"/>
                <a:ea typeface="ＭＳ Ｐゴシック" charset="0"/>
                <a:cs typeface="Geneva" charset="0"/>
              </a:defRPr>
            </a:lvl1pPr>
          </a:lstStyle>
          <a:p>
            <a:pPr>
              <a:defRPr/>
            </a:pPr>
            <a:endParaRPr lang="en-US"/>
          </a:p>
        </p:txBody>
      </p:sp>
      <p:sp>
        <p:nvSpPr>
          <p:cNvPr id="3" name="Date Placeholder 2"/>
          <p:cNvSpPr>
            <a:spLocks noGrp="1"/>
          </p:cNvSpPr>
          <p:nvPr>
            <p:ph type="dt" idx="1"/>
          </p:nvPr>
        </p:nvSpPr>
        <p:spPr>
          <a:xfrm>
            <a:off x="3815373" y="0"/>
            <a:ext cx="2918831" cy="493316"/>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817FC040-C1E9-814F-BCAB-A55789F7AB60}" type="datetimeFigureOut">
              <a:rPr lang="en-US"/>
              <a:pPr>
                <a:defRPr/>
              </a:pPr>
              <a:t>12/9/2021</a:t>
            </a:fld>
            <a:endParaRPr lang="en-US"/>
          </a:p>
        </p:txBody>
      </p:sp>
      <p:sp>
        <p:nvSpPr>
          <p:cNvPr id="4" name="Slide Image Placeholder 3"/>
          <p:cNvSpPr>
            <a:spLocks noGrp="1" noRot="1" noChangeAspect="1"/>
          </p:cNvSpPr>
          <p:nvPr>
            <p:ph type="sldImg" idx="2"/>
          </p:nvPr>
        </p:nvSpPr>
        <p:spPr>
          <a:xfrm>
            <a:off x="901700" y="739775"/>
            <a:ext cx="4338389" cy="3254839"/>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3577" y="4141069"/>
            <a:ext cx="5388610" cy="5230216"/>
          </a:xfrm>
          <a:prstGeom prst="rect">
            <a:avLst/>
          </a:prstGeom>
        </p:spPr>
        <p:txBody>
          <a:bodyPr vert="horz" lIns="91440" tIns="45720" rIns="91440" bIns="45720" rtlCol="0"/>
          <a:lstStyle/>
          <a:p>
            <a:pPr lvl="0"/>
            <a:r>
              <a:rPr lang="ga-IE" noProof="0"/>
              <a:t>Click to edit Master text styles</a:t>
            </a:r>
          </a:p>
          <a:p>
            <a:pPr lvl="1"/>
            <a:r>
              <a:rPr lang="ga-IE" noProof="0"/>
              <a:t>Second level</a:t>
            </a:r>
          </a:p>
          <a:p>
            <a:pPr lvl="2"/>
            <a:r>
              <a:rPr lang="ga-IE" noProof="0"/>
              <a:t>Third level</a:t>
            </a:r>
          </a:p>
          <a:p>
            <a:pPr lvl="3"/>
            <a:r>
              <a:rPr lang="ga-IE" noProof="0"/>
              <a:t>Fourth level</a:t>
            </a:r>
          </a:p>
          <a:p>
            <a:pPr lvl="4"/>
            <a:r>
              <a:rPr lang="ga-IE" noProof="0"/>
              <a:t>Fifth level</a:t>
            </a:r>
            <a:endParaRPr lang="en-US" noProof="0"/>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atin typeface="+mn-lt"/>
                <a:ea typeface="ＭＳ Ｐゴシック" charset="0"/>
                <a:cs typeface="Geneva" charset="0"/>
              </a:defRPr>
            </a:lvl1pPr>
          </a:lstStyle>
          <a:p>
            <a:pPr>
              <a:defRPr/>
            </a:pPr>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60854A71-E677-3742-880B-80E25BD248E1}" type="slidenum">
              <a:rPr lang="en-US"/>
              <a:pPr>
                <a:defRPr/>
              </a:pPr>
              <a:t>‹#›</a:t>
            </a:fld>
            <a:endParaRPr lang="en-US"/>
          </a:p>
        </p:txBody>
      </p:sp>
    </p:spTree>
    <p:extLst>
      <p:ext uri="{BB962C8B-B14F-4D97-AF65-F5344CB8AC3E}">
        <p14:creationId xmlns:p14="http://schemas.microsoft.com/office/powerpoint/2010/main" val="4630929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1</a:t>
            </a:fld>
            <a:endParaRPr lang="en-US" dirty="0"/>
          </a:p>
        </p:txBody>
      </p:sp>
    </p:spTree>
    <p:extLst>
      <p:ext uri="{BB962C8B-B14F-4D97-AF65-F5344CB8AC3E}">
        <p14:creationId xmlns:p14="http://schemas.microsoft.com/office/powerpoint/2010/main" val="329454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0854A71-E677-3742-880B-80E25BD248E1}" type="slidenum">
              <a:rPr lang="en-US" smtClean="0"/>
              <a:pPr>
                <a:defRPr/>
              </a:pPr>
              <a:t>13</a:t>
            </a:fld>
            <a:endParaRPr lang="en-US"/>
          </a:p>
        </p:txBody>
      </p:sp>
    </p:spTree>
    <p:extLst>
      <p:ext uri="{BB962C8B-B14F-4D97-AF65-F5344CB8AC3E}">
        <p14:creationId xmlns:p14="http://schemas.microsoft.com/office/powerpoint/2010/main" val="230586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S PGothic" pitchFamily="34" charset="-128"/>
                <a:cs typeface="Geneva" charset="0"/>
              </a:rPr>
              <a:t>It is important that significant time and resources are given to developing, implementing and evaluating your Creative School Plan. This may include drawing on the time of staff, children and young people, families, and the Board of Management.</a:t>
            </a:r>
          </a:p>
          <a:p>
            <a:endParaRPr lang="en-US" sz="1200" kern="1200" dirty="0" smtClean="0">
              <a:solidFill>
                <a:schemeClr val="tx1"/>
              </a:solidFill>
              <a:effectLst/>
              <a:latin typeface="+mn-lt"/>
              <a:ea typeface="MS PGothic" pitchFamily="34" charset="-128"/>
              <a:cs typeface="Geneva" charset="0"/>
            </a:endParaRPr>
          </a:p>
          <a:p>
            <a:r>
              <a:rPr lang="en-US" sz="1200" kern="1200" dirty="0" smtClean="0">
                <a:solidFill>
                  <a:schemeClr val="tx1"/>
                </a:solidFill>
                <a:effectLst/>
                <a:latin typeface="+mn-lt"/>
                <a:ea typeface="MS PGothic" pitchFamily="34" charset="-128"/>
                <a:cs typeface="Geneva" charset="0"/>
              </a:rPr>
              <a:t>Information on the role of the </a:t>
            </a:r>
            <a:r>
              <a:rPr lang="en-US" sz="1200" kern="1200" dirty="0" smtClean="0">
                <a:solidFill>
                  <a:schemeClr val="tx1"/>
                </a:solidFill>
                <a:effectLst/>
                <a:latin typeface="+mn-lt"/>
                <a:ea typeface="MS PGothic" pitchFamily="34" charset="-128"/>
                <a:cs typeface="Geneva" charset="0"/>
              </a:rPr>
              <a:t>School Coordinator </a:t>
            </a:r>
            <a:r>
              <a:rPr lang="en-US" sz="1200" kern="1200" dirty="0" smtClean="0">
                <a:solidFill>
                  <a:schemeClr val="tx1"/>
                </a:solidFill>
                <a:effectLst/>
                <a:latin typeface="+mn-lt"/>
                <a:ea typeface="MS PGothic" pitchFamily="34" charset="-128"/>
                <a:cs typeface="Geneva" charset="0"/>
              </a:rPr>
              <a:t>is available in the 2021 FAQs</a:t>
            </a:r>
            <a:r>
              <a:rPr lang="en-US" sz="1200" kern="1200" baseline="0" dirty="0" smtClean="0">
                <a:solidFill>
                  <a:schemeClr val="tx1"/>
                </a:solidFill>
                <a:effectLst/>
                <a:latin typeface="+mn-lt"/>
                <a:ea typeface="MS PGothic" pitchFamily="34" charset="-128"/>
                <a:cs typeface="Geneva" charset="0"/>
              </a:rPr>
              <a:t> (</a:t>
            </a:r>
            <a:r>
              <a:rPr lang="en-US" sz="1200" kern="1200" baseline="0" dirty="0" smtClean="0">
                <a:solidFill>
                  <a:schemeClr val="tx1"/>
                </a:solidFill>
                <a:effectLst/>
                <a:latin typeface="+mn-lt"/>
                <a:ea typeface="MS PGothic" pitchFamily="34" charset="-128"/>
                <a:cs typeface="Geneva" charset="0"/>
              </a:rPr>
              <a:t>sent </a:t>
            </a:r>
            <a:r>
              <a:rPr lang="en-US" sz="1200" kern="1200" baseline="0" dirty="0" smtClean="0">
                <a:solidFill>
                  <a:schemeClr val="tx1"/>
                </a:solidFill>
                <a:effectLst/>
                <a:latin typeface="+mn-lt"/>
                <a:ea typeface="MS PGothic" pitchFamily="34" charset="-128"/>
                <a:cs typeface="Geneva" charset="0"/>
              </a:rPr>
              <a:t>to all CAs and </a:t>
            </a:r>
            <a:r>
              <a:rPr lang="en-US" sz="1200" kern="1200" baseline="0" dirty="0" smtClean="0">
                <a:solidFill>
                  <a:schemeClr val="tx1"/>
                </a:solidFill>
                <a:effectLst/>
                <a:latin typeface="+mn-lt"/>
                <a:ea typeface="MS PGothic" pitchFamily="34" charset="-128"/>
                <a:cs typeface="Geneva" charset="0"/>
              </a:rPr>
              <a:t>SCs and available on the </a:t>
            </a:r>
            <a:r>
              <a:rPr lang="en-US" sz="1200" kern="1200" baseline="0" smtClean="0">
                <a:solidFill>
                  <a:schemeClr val="tx1"/>
                </a:solidFill>
                <a:effectLst/>
                <a:latin typeface="+mn-lt"/>
                <a:ea typeface="MS PGothic" pitchFamily="34" charset="-128"/>
                <a:cs typeface="Geneva" charset="0"/>
              </a:rPr>
              <a:t>CS website)</a:t>
            </a:r>
            <a:endParaRPr lang="en-GB" sz="1200" kern="1200" dirty="0" smtClean="0">
              <a:solidFill>
                <a:schemeClr val="tx1"/>
              </a:solidFill>
              <a:effectLst/>
              <a:latin typeface="+mn-lt"/>
              <a:ea typeface="MS PGothic" pitchFamily="34" charset="-128"/>
              <a:cs typeface="Geneva" charset="0"/>
            </a:endParaRPr>
          </a:p>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latin typeface="Calibri" charset="0"/>
              </a:rPr>
              <a:pPr>
                <a:defRPr/>
              </a:pPr>
              <a:t>14</a:t>
            </a:fld>
            <a:endParaRPr lang="en-US">
              <a:solidFill>
                <a:prstClr val="black"/>
              </a:solidFill>
              <a:latin typeface="Calibri" charset="0"/>
            </a:endParaRPr>
          </a:p>
        </p:txBody>
      </p:sp>
    </p:spTree>
    <p:extLst>
      <p:ext uri="{BB962C8B-B14F-4D97-AF65-F5344CB8AC3E}">
        <p14:creationId xmlns:p14="http://schemas.microsoft.com/office/powerpoint/2010/main" val="360924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2</a:t>
            </a:fld>
            <a:endParaRPr lang="en-US" dirty="0"/>
          </a:p>
        </p:txBody>
      </p:sp>
    </p:spTree>
    <p:extLst>
      <p:ext uri="{BB962C8B-B14F-4D97-AF65-F5344CB8AC3E}">
        <p14:creationId xmlns:p14="http://schemas.microsoft.com/office/powerpoint/2010/main" val="125850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r>
              <a:rPr lang="en-GB" dirty="0"/>
              <a:t>This partnership is significant in that it brings important  together departments across Government that have influence on the lives of children and young people.</a:t>
            </a:r>
          </a:p>
          <a:p>
            <a:endParaRPr lang="en-GB" dirty="0"/>
          </a:p>
          <a:p>
            <a:r>
              <a:rPr lang="en-GB" dirty="0"/>
              <a:t>Creative Schools brings key policies for these departments to life – including the well- being of Children and young people,  their access to the arts and culture and their creativity .</a:t>
            </a:r>
          </a:p>
          <a:p>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0" i="0" dirty="0" smtClean="0">
                <a:solidFill>
                  <a:srgbClr val="0A0A0A"/>
                </a:solidFill>
                <a:effectLst/>
                <a:latin typeface="sofia-pro"/>
              </a:rPr>
              <a:t>The </a:t>
            </a:r>
            <a:r>
              <a:rPr lang="en-GB" b="0" i="0" dirty="0">
                <a:solidFill>
                  <a:srgbClr val="0A0A0A"/>
                </a:solidFill>
                <a:effectLst/>
                <a:latin typeface="sofia-pro"/>
              </a:rPr>
              <a:t>Creative Youth Plan aims to increase opportunities for activity and participation, and to influence public policy around creativity in both formal education and out-of-school settings. </a:t>
            </a:r>
            <a:endParaRPr lang="en-IE" sz="1200" dirty="0">
              <a:latin typeface="Apercu Pro Black"/>
            </a:endParaRPr>
          </a:p>
          <a:p>
            <a:endParaRPr lang="en-GB"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GB" b="0" i="0" dirty="0">
                <a:solidFill>
                  <a:srgbClr val="5D5F56"/>
                </a:solidFill>
                <a:effectLst/>
                <a:latin typeface="Lato" panose="020F0502020204030203" pitchFamily="34" charset="0"/>
              </a:rPr>
              <a:t>The Department of Children, Equality, Disability, Integration and Youth </a:t>
            </a:r>
            <a:r>
              <a:rPr lang="en-IE" sz="1200" dirty="0">
                <a:latin typeface="Apercu Pro Black"/>
              </a:rPr>
              <a:t>has become a key partner, supporting the initiative in particular in the area of youth voice.  </a:t>
            </a:r>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latin typeface="Calibri" charset="0"/>
              </a:rPr>
              <a:pPr>
                <a:defRPr/>
              </a:pPr>
              <a:t>3</a:t>
            </a:fld>
            <a:endParaRPr lang="en-US" dirty="0">
              <a:solidFill>
                <a:prstClr val="black"/>
              </a:solidFill>
              <a:latin typeface="Calibri" charset="0"/>
            </a:endParaRPr>
          </a:p>
        </p:txBody>
      </p:sp>
    </p:spTree>
    <p:extLst>
      <p:ext uri="{BB962C8B-B14F-4D97-AF65-F5344CB8AC3E}">
        <p14:creationId xmlns:p14="http://schemas.microsoft.com/office/powerpoint/2010/main" val="266760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6688" y="739775"/>
            <a:ext cx="3862387" cy="2897188"/>
          </a:xfrm>
        </p:spPr>
      </p:sp>
      <p:sp>
        <p:nvSpPr>
          <p:cNvPr id="3" name="Notes Placeholder 2"/>
          <p:cNvSpPr>
            <a:spLocks noGrp="1"/>
          </p:cNvSpPr>
          <p:nvPr>
            <p:ph type="body" idx="1"/>
          </p:nvPr>
        </p:nvSpPr>
        <p:spPr>
          <a:xfrm>
            <a:off x="673577" y="3853037"/>
            <a:ext cx="5388610" cy="5273304"/>
          </a:xfrm>
        </p:spPr>
        <p:txBody>
          <a:bodyPr/>
          <a:lstStyle/>
          <a:p>
            <a:endParaRPr lang="en-GB" dirty="0"/>
          </a:p>
          <a:p>
            <a:r>
              <a:rPr lang="en-GB" sz="1200" dirty="0" smtClean="0"/>
              <a:t>Creative Schools is about learning in the arts and learning through the arts  - so using creative practices in the arts subjects and across the whole curriculum too.  </a:t>
            </a:r>
          </a:p>
          <a:p>
            <a:r>
              <a:rPr lang="en-GB" sz="1200" dirty="0" smtClean="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smtClean="0"/>
              <a:t>Schools </a:t>
            </a:r>
            <a:r>
              <a:rPr lang="en-GB" sz="1200" dirty="0"/>
              <a:t>will draw on the range of resources within their school and wider community, developing new ways of working that reinforce the impact of creativity on student learning, development and well-being.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800" b="0" i="0" dirty="0">
              <a:solidFill>
                <a:srgbClr val="FFFFFF"/>
              </a:solidFill>
              <a:effectLst/>
              <a:latin typeface="Ubuntu"/>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98600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IE" dirty="0" smtClean="0">
                <a:solidFill>
                  <a:srgbClr val="000000"/>
                </a:solidFill>
              </a:rPr>
              <a:t>Central to the Creative Schools initiative is the voice of the children/young people who are involved.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0" i="0" dirty="0">
              <a:effectLst/>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8600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solidFill>
                  <a:srgbClr val="000000"/>
                </a:solidFill>
              </a:rPr>
              <a:t>How does the Creative Schools initiative deliver </a:t>
            </a:r>
            <a:r>
              <a:rPr lang="en-US" baseline="0" dirty="0" smtClean="0">
                <a:solidFill>
                  <a:srgbClr val="000000"/>
                </a:solidFill>
              </a:rPr>
              <a:t>these ambitious objectives?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0000"/>
                </a:solidFill>
              </a:rPr>
              <a:t>Through schools’ active participation in a developmental process to establish a Creative Schools Plan bespoke to each and every school and Youthreach centre taking part in the programme. </a:t>
            </a:r>
            <a:endParaRPr lang="en-GB" b="0" i="0"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0" i="0" dirty="0">
              <a:effectLst/>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15680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7</a:t>
            </a:fld>
            <a:endParaRPr lang="en-US"/>
          </a:p>
        </p:txBody>
      </p:sp>
    </p:spTree>
    <p:extLst>
      <p:ext uri="{BB962C8B-B14F-4D97-AF65-F5344CB8AC3E}">
        <p14:creationId xmlns:p14="http://schemas.microsoft.com/office/powerpoint/2010/main" val="166775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000000"/>
                </a:solidFill>
                <a:latin typeface="Apercu Pro"/>
              </a:rPr>
              <a:t>Creative Schools</a:t>
            </a:r>
            <a:r>
              <a:rPr lang="en-US" sz="1200" baseline="0" dirty="0" smtClean="0">
                <a:solidFill>
                  <a:srgbClr val="000000"/>
                </a:solidFill>
                <a:latin typeface="Apercu Pro"/>
              </a:rPr>
              <a:t> p</a:t>
            </a:r>
            <a:r>
              <a:rPr lang="en-US" sz="1200" dirty="0" smtClean="0">
                <a:solidFill>
                  <a:srgbClr val="000000"/>
                </a:solidFill>
                <a:latin typeface="Apercu Pro"/>
              </a:rPr>
              <a:t>rovides schools with a package of supports that includes working with a Creative Associate, training and networking to support them to create their Creative School Plan, as well as funding to begin to implement their Plan.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effectLst/>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34435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solidFill>
                  <a:srgbClr val="000000"/>
                </a:solidFill>
                <a:latin typeface="Apercu Pro"/>
              </a:rPr>
              <a:t>Running your own Creative Schools Week in your own school is a fantastic way to involve the whole school community and to communicate that you are a Creative School</a:t>
            </a:r>
            <a:r>
              <a:rPr lang="en-US" sz="1200" baseline="0" dirty="0" smtClean="0">
                <a:solidFill>
                  <a:srgbClr val="000000"/>
                </a:solidFill>
                <a:latin typeface="Apercu Pro"/>
              </a:rPr>
              <a:t>. Your Creative Associate will support you with this process.</a:t>
            </a:r>
            <a:endParaRPr lang="en-US" sz="1200" baseline="0" dirty="0" smtClean="0">
              <a:solidFill>
                <a:srgbClr val="000000"/>
              </a:solidFill>
              <a:latin typeface="Apercu Pro"/>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solidFill>
                <a:srgbClr val="000000"/>
              </a:solidFill>
              <a:latin typeface="Apercu Pr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IE" dirty="0" smtClean="0">
                <a:effectLst/>
                <a:ea typeface="Times New Roman" panose="02020603050405020304" pitchFamily="18" charset="0"/>
                <a:cs typeface="Times New Roman" panose="02020603050405020304" pitchFamily="18" charset="0"/>
              </a:rPr>
              <a:t>Creative Schools will be in touch with more</a:t>
            </a:r>
            <a:r>
              <a:rPr lang="en-IE" baseline="0" dirty="0" smtClean="0">
                <a:effectLst/>
                <a:ea typeface="Times New Roman" panose="02020603050405020304" pitchFamily="18" charset="0"/>
                <a:cs typeface="Times New Roman" panose="02020603050405020304" pitchFamily="18" charset="0"/>
              </a:rPr>
              <a:t> information on this exciting opportunity shortly.</a:t>
            </a:r>
            <a:endParaRPr lang="en-IE" dirty="0" smtClean="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smtClean="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000000"/>
              </a:solidFill>
              <a:latin typeface="Apercu Pro"/>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effectLst/>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4472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slide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65621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ener slide whit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solidFill>
                  <a:srgbClr val="000000"/>
                </a:solidFill>
                <a:latin typeface="Apercu Pro Black"/>
              </a:defRPr>
            </a:lvl1pPr>
            <a:lvl3pPr marL="0">
              <a:lnSpc>
                <a:spcPct val="100000"/>
              </a:lnSpc>
              <a:spcBef>
                <a:spcPts val="350"/>
              </a:spcBef>
              <a:spcAft>
                <a:spcPts val="350"/>
              </a:spcAft>
              <a:defRPr sz="2000" b="0" i="0" baseline="0">
                <a:solidFill>
                  <a:srgbClr val="000000"/>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81426"/>
            <a:ext cx="4067944" cy="755286"/>
          </a:xfrm>
          <a:prstGeom prst="rect">
            <a:avLst/>
          </a:prstGeom>
        </p:spPr>
      </p:pic>
    </p:spTree>
    <p:extLst>
      <p:ext uri="{BB962C8B-B14F-4D97-AF65-F5344CB8AC3E}">
        <p14:creationId xmlns:p14="http://schemas.microsoft.com/office/powerpoint/2010/main" val="64249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424936" cy="5040560"/>
          </a:xfrm>
        </p:spPr>
        <p:txBody>
          <a:bodyPr/>
          <a:lstStyle>
            <a:lvl1pPr>
              <a:defRPr sz="2400">
                <a:solidFill>
                  <a:srgbClr val="000000"/>
                </a:solidFill>
                <a:latin typeface="Apercu Pro"/>
              </a:defRPr>
            </a:lvl1pPr>
            <a:lvl2pPr marL="75837" indent="0">
              <a:buClr>
                <a:srgbClr val="62AF36"/>
              </a:buClr>
              <a:buSzPct val="100000"/>
              <a:buFontTx/>
              <a:buNone/>
              <a:defRPr sz="2200">
                <a:solidFill>
                  <a:srgbClr val="747474"/>
                </a:solidFill>
                <a:latin typeface="Apercu Pro"/>
              </a:defRPr>
            </a:lvl2pPr>
            <a:lvl3pPr marL="720000">
              <a:defRPr sz="2000">
                <a:solidFill>
                  <a:srgbClr val="1B1B5C"/>
                </a:solidFill>
                <a:latin typeface="+mn-lt"/>
              </a:defRPr>
            </a:lvl3pPr>
            <a:lvl4pPr marL="1080000">
              <a:defRPr>
                <a:solidFill>
                  <a:srgbClr val="1B1B5C"/>
                </a:solidFill>
                <a:latin typeface="+mn-lt"/>
              </a:defRPr>
            </a:lvl4pPr>
            <a:lvl5pPr marL="1440000">
              <a:buClr>
                <a:srgbClr val="62AF36"/>
              </a:buClr>
              <a:defRPr>
                <a:solidFill>
                  <a:srgbClr val="62AF36"/>
                </a:solidFill>
                <a:latin typeface="+mn-lt"/>
              </a:defRPr>
            </a:lvl5pPr>
          </a:lstStyle>
          <a:p>
            <a:pPr lvl="0"/>
            <a:r>
              <a:rPr lang="en-US"/>
              <a:t>Click to edit Master text styles</a:t>
            </a:r>
          </a:p>
          <a:p>
            <a:pPr lvl="1"/>
            <a:r>
              <a:rPr lang="en-US"/>
              <a:t>Second level</a:t>
            </a:r>
          </a:p>
        </p:txBody>
      </p:sp>
      <p:sp>
        <p:nvSpPr>
          <p:cNvPr id="6" name="Title Placeholder 30"/>
          <p:cNvSpPr>
            <a:spLocks noGrp="1"/>
          </p:cNvSpPr>
          <p:nvPr>
            <p:ph type="title"/>
          </p:nvPr>
        </p:nvSpPr>
        <p:spPr bwMode="auto">
          <a:xfrm>
            <a:off x="467544" y="548680"/>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25200" numCol="1" anchor="b" anchorCtr="0" compatLnSpc="1">
            <a:prstTxWarp prst="textNoShape">
              <a:avLst/>
            </a:prstTxWarp>
            <a:normAutofit/>
          </a:bodyPr>
          <a:lstStyle>
            <a:lvl1pPr>
              <a:defRPr sz="2400" baseline="0">
                <a:latin typeface="Apercu Pro Medium"/>
              </a:defRPr>
            </a:lvl1pPr>
          </a:lstStyle>
          <a:p>
            <a:pPr lvl="0"/>
            <a:r>
              <a:rPr lang="en-US"/>
              <a:t>Click to edit Master title style</a:t>
            </a:r>
            <a:endParaRPr lang="en-US" dirty="0"/>
          </a:p>
        </p:txBody>
      </p:sp>
    </p:spTree>
    <p:extLst>
      <p:ext uri="{BB962C8B-B14F-4D97-AF65-F5344CB8AC3E}">
        <p14:creationId xmlns:p14="http://schemas.microsoft.com/office/powerpoint/2010/main" val="310046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ingl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p:cNvSpPr>
            <a:spLocks noGrp="1"/>
          </p:cNvSpPr>
          <p:nvPr>
            <p:ph idx="1"/>
          </p:nvPr>
        </p:nvSpPr>
        <p:spPr>
          <a:xfrm>
            <a:off x="467544" y="1556792"/>
            <a:ext cx="8424936" cy="5040560"/>
          </a:xfrm>
        </p:spPr>
        <p:txBody>
          <a:bodyPr/>
          <a:lstStyle>
            <a:lvl1pPr>
              <a:defRPr sz="2400">
                <a:solidFill>
                  <a:srgbClr val="000000"/>
                </a:solidFill>
                <a:latin typeface="Apercu Pro"/>
              </a:defRPr>
            </a:lvl1pPr>
            <a:lvl2pPr marL="360000">
              <a:buClr>
                <a:srgbClr val="919191"/>
              </a:buClr>
              <a:buSzPct val="100000"/>
              <a:buFont typeface="Arial"/>
              <a:buChar char="•"/>
              <a:defRPr sz="2200">
                <a:solidFill>
                  <a:srgbClr val="000000"/>
                </a:solidFill>
                <a:latin typeface="Apercu Pro"/>
              </a:defRPr>
            </a:lvl2pPr>
            <a:lvl3pPr marL="720000">
              <a:defRPr sz="2000">
                <a:solidFill>
                  <a:srgbClr val="000000"/>
                </a:solidFill>
                <a:latin typeface="Apercu Pro"/>
              </a:defRPr>
            </a:lvl3pPr>
            <a:lvl4pPr marL="1080000">
              <a:defRPr>
                <a:solidFill>
                  <a:srgbClr val="000000"/>
                </a:solidFill>
                <a:latin typeface="Apercu Pro"/>
              </a:defRPr>
            </a:lvl4pPr>
            <a:lvl5pPr marL="1440000">
              <a:buClr>
                <a:schemeClr val="tx1"/>
              </a:buClr>
              <a:defRPr>
                <a:solidFill>
                  <a:srgbClr val="919191"/>
                </a:solidFill>
                <a:latin typeface="Apercu Pro"/>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789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sz="half" idx="1"/>
          </p:nvPr>
        </p:nvSpPr>
        <p:spPr>
          <a:xfrm>
            <a:off x="467544" y="1628800"/>
            <a:ext cx="8424936" cy="4968552"/>
          </a:xfrm>
        </p:spPr>
        <p:txBody>
          <a:bodyPr numCol="2" spcCol="72000"/>
          <a:lstStyle>
            <a:lvl1pPr marL="0" indent="0">
              <a:spcBef>
                <a:spcPts val="0"/>
              </a:spcBef>
              <a:buFontTx/>
              <a:buNone/>
              <a:defRPr sz="1600">
                <a:solidFill>
                  <a:srgbClr val="000000"/>
                </a:solidFill>
                <a:latin typeface="Apercu Pro"/>
              </a:defRPr>
            </a:lvl1pPr>
            <a:lvl2pPr marL="360000">
              <a:spcBef>
                <a:spcPts val="0"/>
              </a:spcBef>
              <a:defRPr sz="1600">
                <a:solidFill>
                  <a:srgbClr val="000000"/>
                </a:solidFill>
                <a:latin typeface="Apercu Pro"/>
              </a:defRPr>
            </a:lvl2pPr>
            <a:lvl3pPr marL="720000">
              <a:spcBef>
                <a:spcPts val="0"/>
              </a:spcBef>
              <a:defRPr sz="1600">
                <a:solidFill>
                  <a:srgbClr val="000000"/>
                </a:solidFill>
                <a:latin typeface="Apercu Pro"/>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91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with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662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274246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52857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57082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1197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182033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er slide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4" name="Picture 3"/>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238031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6">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801498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7">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117671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8">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12378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9">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704716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67544" y="1828800"/>
            <a:ext cx="8424936" cy="4768552"/>
          </a:xfrm>
        </p:spPr>
        <p:txBody>
          <a:bodyPr numCol="2" spcCol="72000"/>
          <a:lstStyle>
            <a:lvl1pPr marL="0" indent="0">
              <a:spcBef>
                <a:spcPts val="0"/>
              </a:spcBef>
              <a:buFontTx/>
              <a:buNone/>
              <a:defRPr sz="1600">
                <a:solidFill>
                  <a:srgbClr val="000000"/>
                </a:solidFill>
                <a:latin typeface="Apercu Pro"/>
              </a:defRPr>
            </a:lvl1pPr>
            <a:lvl2pPr marL="360000">
              <a:spcBef>
                <a:spcPts val="0"/>
              </a:spcBef>
              <a:defRPr sz="1600">
                <a:solidFill>
                  <a:srgbClr val="000000"/>
                </a:solidFill>
                <a:latin typeface="Apercu Pro"/>
              </a:defRPr>
            </a:lvl2pPr>
            <a:lvl3pPr marL="720000">
              <a:spcBef>
                <a:spcPts val="0"/>
              </a:spcBef>
              <a:defRPr sz="1600">
                <a:solidFill>
                  <a:srgbClr val="000000"/>
                </a:solidFill>
                <a:latin typeface="Apercu Pro"/>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p:txBody>
      </p:sp>
      <p:sp>
        <p:nvSpPr>
          <p:cNvPr id="3"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Tree>
    <p:extLst>
      <p:ext uri="{BB962C8B-B14F-4D97-AF65-F5344CB8AC3E}">
        <p14:creationId xmlns:p14="http://schemas.microsoft.com/office/powerpoint/2010/main" val="2763347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40768"/>
            <a:ext cx="9144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9144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Tree>
    <p:extLst>
      <p:ext uri="{BB962C8B-B14F-4D97-AF65-F5344CB8AC3E}">
        <p14:creationId xmlns:p14="http://schemas.microsoft.com/office/powerpoint/2010/main" val="425224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and text sidebar 50/50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457200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57200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403244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defRPr sz="2000"/>
            </a:lvl1pPr>
            <a:lvl3pPr>
              <a:defRPr sz="1800"/>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015323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and text sidebar 75/25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6156176" y="1556792"/>
            <a:ext cx="2736304"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956102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icture and text sidebar 75/25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22074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22074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259228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4253316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Picture and text sidebar 75/25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22074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22074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259228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2"/>
          <a:stretch>
            <a:fillRect/>
          </a:stretch>
        </p:blipFill>
        <p:spPr>
          <a:xfrm>
            <a:off x="4228232" y="1368152"/>
            <a:ext cx="4941168" cy="4941168"/>
          </a:xfrm>
          <a:prstGeom prst="rect">
            <a:avLst/>
          </a:prstGeom>
        </p:spPr>
      </p:pic>
    </p:spTree>
    <p:extLst>
      <p:ext uri="{BB962C8B-B14F-4D97-AF65-F5344CB8AC3E}">
        <p14:creationId xmlns:p14="http://schemas.microsoft.com/office/powerpoint/2010/main" val="327801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er slide bla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00220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Framed picture and text sidebar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467544" y="1916832"/>
            <a:ext cx="5472608"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67544" y="6165304"/>
            <a:ext cx="547260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solidFill>
                  <a:srgbClr val="8C8C8C"/>
                </a:solidFill>
                <a:latin typeface="Apercu Pro"/>
              </a:rPr>
              <a:t>Click to edit Master title style</a:t>
            </a:r>
            <a:endParaRPr lang="en-US" dirty="0">
              <a:solidFill>
                <a:srgbClr val="8C8C8C"/>
              </a:solidFill>
              <a:latin typeface="Apercu Pro"/>
            </a:endParaRPr>
          </a:p>
        </p:txBody>
      </p:sp>
      <p:sp>
        <p:nvSpPr>
          <p:cNvPr id="7" name="Rectangle 3"/>
          <p:cNvSpPr>
            <a:spLocks noGrp="1" noChangeArrowheads="1"/>
          </p:cNvSpPr>
          <p:nvPr>
            <p:ph idx="10" hasCustomPrompt="1"/>
          </p:nvPr>
        </p:nvSpPr>
        <p:spPr bwMode="auto">
          <a:xfrm>
            <a:off x="6156176" y="1916832"/>
            <a:ext cx="273630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847368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Framed picture and text sidebar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419872" y="1916832"/>
            <a:ext cx="5472608"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419872" y="6165304"/>
            <a:ext cx="547260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solidFill>
                  <a:srgbClr val="8C8C8C"/>
                </a:solidFill>
                <a:latin typeface="Apercu Pro"/>
              </a:rPr>
              <a:t>Click to edit Master title style</a:t>
            </a:r>
            <a:endParaRPr lang="en-US" dirty="0">
              <a:solidFill>
                <a:srgbClr val="8C8C8C"/>
              </a:solidFill>
              <a:latin typeface="Apercu Pro"/>
            </a:endParaRPr>
          </a:p>
        </p:txBody>
      </p:sp>
      <p:sp>
        <p:nvSpPr>
          <p:cNvPr id="7" name="Rectangle 3"/>
          <p:cNvSpPr>
            <a:spLocks noGrp="1" noChangeArrowheads="1"/>
          </p:cNvSpPr>
          <p:nvPr>
            <p:ph idx="10" hasCustomPrompt="1"/>
          </p:nvPr>
        </p:nvSpPr>
        <p:spPr bwMode="auto">
          <a:xfrm>
            <a:off x="473100" y="1916832"/>
            <a:ext cx="273630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171369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icture and text sidebar 50/50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6" name="Rectangle 3"/>
          <p:cNvSpPr>
            <a:spLocks noGrp="1" noChangeArrowheads="1"/>
          </p:cNvSpPr>
          <p:nvPr>
            <p:ph idx="10" hasCustomPrompt="1"/>
          </p:nvPr>
        </p:nvSpPr>
        <p:spPr bwMode="auto">
          <a:xfrm>
            <a:off x="5004048" y="1556792"/>
            <a:ext cx="387116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2000" b="0" i="0">
                <a:solidFill>
                  <a:srgbClr val="000000"/>
                </a:solidFill>
                <a:latin typeface="Apercu Pro"/>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579523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cture and text sidebar 50/50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6" name="Rectangle 3"/>
          <p:cNvSpPr>
            <a:spLocks noGrp="1" noChangeArrowheads="1"/>
          </p:cNvSpPr>
          <p:nvPr>
            <p:ph idx="10" hasCustomPrompt="1"/>
          </p:nvPr>
        </p:nvSpPr>
        <p:spPr bwMode="auto">
          <a:xfrm>
            <a:off x="5004048" y="1556792"/>
            <a:ext cx="387116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2000" b="0" i="0">
                <a:solidFill>
                  <a:srgbClr val="000000"/>
                </a:solidFill>
                <a:latin typeface="Apercu Pro"/>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r>
              <a:rPr lang="en-US" dirty="0"/>
              <a:t>Click to edit Master text styles</a:t>
            </a:r>
          </a:p>
          <a:p>
            <a:pPr lvl="2"/>
            <a:r>
              <a:rPr lang="en-US" dirty="0"/>
              <a:t>Second level</a:t>
            </a:r>
          </a:p>
        </p:txBody>
      </p:sp>
      <p:pic>
        <p:nvPicPr>
          <p:cNvPr id="7" name="Picture 6"/>
          <p:cNvPicPr>
            <a:picLocks noChangeAspect="1"/>
          </p:cNvPicPr>
          <p:nvPr userDrawn="1"/>
        </p:nvPicPr>
        <p:blipFill>
          <a:blip r:embed="rId2"/>
          <a:stretch>
            <a:fillRect/>
          </a:stretch>
        </p:blipFill>
        <p:spPr>
          <a:xfrm>
            <a:off x="0" y="1368152"/>
            <a:ext cx="4581128" cy="4581128"/>
          </a:xfrm>
          <a:prstGeom prst="rect">
            <a:avLst/>
          </a:prstGeom>
        </p:spPr>
      </p:pic>
    </p:spTree>
    <p:extLst>
      <p:ext uri="{BB962C8B-B14F-4D97-AF65-F5344CB8AC3E}">
        <p14:creationId xmlns:p14="http://schemas.microsoft.com/office/powerpoint/2010/main" val="24298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457200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57200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4032448"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4265585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004048" y="764704"/>
            <a:ext cx="3960440"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838758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50/50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004048" y="764704"/>
            <a:ext cx="3960440"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2" name="Picture 1"/>
          <p:cNvPicPr>
            <a:picLocks noChangeAspect="1"/>
          </p:cNvPicPr>
          <p:nvPr userDrawn="1"/>
        </p:nvPicPr>
        <p:blipFill>
          <a:blip r:embed="rId3"/>
          <a:stretch>
            <a:fillRect/>
          </a:stretch>
        </p:blipFill>
        <p:spPr>
          <a:xfrm>
            <a:off x="0" y="476672"/>
            <a:ext cx="2736304" cy="2736304"/>
          </a:xfrm>
          <a:prstGeom prst="rect">
            <a:avLst/>
          </a:prstGeom>
        </p:spPr>
      </p:pic>
    </p:spTree>
    <p:extLst>
      <p:ext uri="{BB962C8B-B14F-4D97-AF65-F5344CB8AC3E}">
        <p14:creationId xmlns:p14="http://schemas.microsoft.com/office/powerpoint/2010/main" val="241995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512"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940152"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19342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512"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940152"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2" name="Picture 1"/>
          <p:cNvPicPr>
            <a:picLocks noChangeAspect="1"/>
          </p:cNvPicPr>
          <p:nvPr userDrawn="1"/>
        </p:nvPicPr>
        <p:blipFill>
          <a:blip r:embed="rId3"/>
          <a:stretch>
            <a:fillRect/>
          </a:stretch>
        </p:blipFill>
        <p:spPr>
          <a:xfrm>
            <a:off x="-21208" y="1268760"/>
            <a:ext cx="5492800" cy="5181152"/>
          </a:xfrm>
          <a:prstGeom prst="rect">
            <a:avLst/>
          </a:prstGeom>
        </p:spPr>
      </p:pic>
    </p:spTree>
    <p:extLst>
      <p:ext uri="{BB962C8B-B14F-4D97-AF65-F5344CB8AC3E}">
        <p14:creationId xmlns:p14="http://schemas.microsoft.com/office/powerpoint/2010/main" val="1408565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72408"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672656"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26318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ener slide bla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84152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72408"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672656"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3672408" y="476672"/>
            <a:ext cx="5458892" cy="5458892"/>
          </a:xfrm>
          <a:prstGeom prst="rect">
            <a:avLst/>
          </a:prstGeom>
        </p:spPr>
      </p:pic>
    </p:spTree>
    <p:extLst>
      <p:ext uri="{BB962C8B-B14F-4D97-AF65-F5344CB8AC3E}">
        <p14:creationId xmlns:p14="http://schemas.microsoft.com/office/powerpoint/2010/main" val="4260800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single column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67544" y="764704"/>
            <a:ext cx="8424936" cy="5832648"/>
          </a:xfrm>
        </p:spPr>
        <p:txBody>
          <a:bodyPr/>
          <a:lstStyle>
            <a:lvl1pPr>
              <a:defRPr sz="2400">
                <a:solidFill>
                  <a:srgbClr val="FFFFFF"/>
                </a:solidFill>
                <a:latin typeface="Apercu Pro"/>
              </a:defRPr>
            </a:lvl1pPr>
            <a:lvl2pPr marL="360000">
              <a:buClr>
                <a:srgbClr val="919191"/>
              </a:buClr>
              <a:buSzPct val="100000"/>
              <a:buFont typeface="Arial"/>
              <a:buChar char="•"/>
              <a:defRPr sz="2200">
                <a:solidFill>
                  <a:srgbClr val="FFFFFF"/>
                </a:solidFill>
                <a:latin typeface="Apercu Pro"/>
              </a:defRPr>
            </a:lvl2pPr>
            <a:lvl3pPr marL="720000">
              <a:defRPr sz="2000">
                <a:solidFill>
                  <a:srgbClr val="8C8C8C"/>
                </a:solidFill>
                <a:latin typeface="Apercu Pro"/>
              </a:defRPr>
            </a:lvl3pPr>
            <a:lvl4pPr marL="1080000" indent="0">
              <a:defRPr>
                <a:solidFill>
                  <a:srgbClr val="000000"/>
                </a:solidFill>
                <a:latin typeface="Apercu Pro"/>
              </a:defRPr>
            </a:lvl4pPr>
            <a:lvl5pPr marL="1440000" indent="0">
              <a:buClr>
                <a:schemeClr val="tx1"/>
              </a:buClr>
              <a:defRPr>
                <a:solidFill>
                  <a:srgbClr val="919191"/>
                </a:solidFill>
                <a:latin typeface="Apercu Pro"/>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8521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artners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65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slide with header">
  <p:cSld name="1_Blank slide with header">
    <p:spTree>
      <p:nvGrpSpPr>
        <p:cNvPr id="1" name="Shape 16"/>
        <p:cNvGrpSpPr/>
        <p:nvPr/>
      </p:nvGrpSpPr>
      <p:grpSpPr>
        <a:xfrm>
          <a:off x="0" y="0"/>
          <a:ext cx="0" cy="0"/>
          <a:chOff x="0" y="0"/>
          <a:chExt cx="0" cy="0"/>
        </a:xfrm>
      </p:grpSpPr>
      <p:sp>
        <p:nvSpPr>
          <p:cNvPr id="17" name="Google Shape;17;p18"/>
          <p:cNvSpPr txBox="1">
            <a:spLocks noGrp="1"/>
          </p:cNvSpPr>
          <p:nvPr>
            <p:ph type="title"/>
          </p:nvPr>
        </p:nvSpPr>
        <p:spPr>
          <a:xfrm>
            <a:off x="467544" y="548680"/>
            <a:ext cx="8424936" cy="720080"/>
          </a:xfrm>
          <a:prstGeom prst="rect">
            <a:avLst/>
          </a:prstGeom>
          <a:noFill/>
          <a:ln>
            <a:noFill/>
          </a:ln>
        </p:spPr>
        <p:txBody>
          <a:bodyPr spcFirstLastPara="1" wrap="square" lIns="0" tIns="0" rIns="0" bIns="25200" anchor="b" anchorCtr="0">
            <a:normAutofit/>
          </a:bodyPr>
          <a:lstStyle>
            <a:lvl1pPr lvl="0" algn="l">
              <a:lnSpc>
                <a:spcPct val="80000"/>
              </a:lnSpc>
              <a:spcBef>
                <a:spcPts val="0"/>
              </a:spcBef>
              <a:spcAft>
                <a:spcPts val="0"/>
              </a:spcAft>
              <a:buSzPts val="1400"/>
              <a:buNone/>
              <a:defRPr/>
            </a:lvl1pPr>
            <a:lvl2pPr lvl="1" algn="l">
              <a:lnSpc>
                <a:spcPct val="70000"/>
              </a:lnSpc>
              <a:spcBef>
                <a:spcPts val="0"/>
              </a:spcBef>
              <a:spcAft>
                <a:spcPts val="0"/>
              </a:spcAft>
              <a:buSzPts val="1400"/>
              <a:buNone/>
              <a:defRPr/>
            </a:lvl2pPr>
            <a:lvl3pPr lvl="2" algn="l">
              <a:lnSpc>
                <a:spcPct val="70000"/>
              </a:lnSpc>
              <a:spcBef>
                <a:spcPts val="0"/>
              </a:spcBef>
              <a:spcAft>
                <a:spcPts val="0"/>
              </a:spcAft>
              <a:buSzPts val="1400"/>
              <a:buNone/>
              <a:defRPr/>
            </a:lvl3pPr>
            <a:lvl4pPr lvl="3" algn="l">
              <a:lnSpc>
                <a:spcPct val="70000"/>
              </a:lnSpc>
              <a:spcBef>
                <a:spcPts val="0"/>
              </a:spcBef>
              <a:spcAft>
                <a:spcPts val="0"/>
              </a:spcAft>
              <a:buSzPts val="1400"/>
              <a:buNone/>
              <a:defRPr/>
            </a:lvl4pPr>
            <a:lvl5pPr lvl="4" algn="l">
              <a:lnSpc>
                <a:spcPct val="70000"/>
              </a:lnSpc>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07733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Picture and text sidebar 50/50 pic RHS">
  <p:cSld name="2_Picture and text sidebar 50/50 pic RHS">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467544" y="548680"/>
            <a:ext cx="8424936" cy="720080"/>
          </a:xfrm>
          <a:prstGeom prst="rect">
            <a:avLst/>
          </a:prstGeom>
          <a:noFill/>
          <a:ln>
            <a:noFill/>
          </a:ln>
        </p:spPr>
        <p:txBody>
          <a:bodyPr spcFirstLastPara="1" wrap="square" lIns="0" tIns="0" rIns="0" bIns="25200" anchor="b" anchorCtr="0">
            <a:normAutofit/>
          </a:bodyPr>
          <a:lstStyle>
            <a:lvl1pPr lvl="0" algn="l">
              <a:lnSpc>
                <a:spcPct val="80000"/>
              </a:lnSpc>
              <a:spcBef>
                <a:spcPts val="0"/>
              </a:spcBef>
              <a:spcAft>
                <a:spcPts val="0"/>
              </a:spcAft>
              <a:buSzPts val="1400"/>
              <a:buNone/>
              <a:defRPr/>
            </a:lvl1pPr>
            <a:lvl2pPr lvl="1" algn="l">
              <a:lnSpc>
                <a:spcPct val="70000"/>
              </a:lnSpc>
              <a:spcBef>
                <a:spcPts val="0"/>
              </a:spcBef>
              <a:spcAft>
                <a:spcPts val="0"/>
              </a:spcAft>
              <a:buSzPts val="1400"/>
              <a:buNone/>
              <a:defRPr/>
            </a:lvl2pPr>
            <a:lvl3pPr lvl="2" algn="l">
              <a:lnSpc>
                <a:spcPct val="70000"/>
              </a:lnSpc>
              <a:spcBef>
                <a:spcPts val="0"/>
              </a:spcBef>
              <a:spcAft>
                <a:spcPts val="0"/>
              </a:spcAft>
              <a:buSzPts val="1400"/>
              <a:buNone/>
              <a:defRPr/>
            </a:lvl3pPr>
            <a:lvl4pPr lvl="3" algn="l">
              <a:lnSpc>
                <a:spcPct val="70000"/>
              </a:lnSpc>
              <a:spcBef>
                <a:spcPts val="0"/>
              </a:spcBef>
              <a:spcAft>
                <a:spcPts val="0"/>
              </a:spcAft>
              <a:buSzPts val="1400"/>
              <a:buNone/>
              <a:defRPr/>
            </a:lvl4pPr>
            <a:lvl5pPr lvl="4" algn="l">
              <a:lnSpc>
                <a:spcPct val="70000"/>
              </a:lnSpc>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a:spLocks noGrp="1"/>
          </p:cNvSpPr>
          <p:nvPr>
            <p:ph type="pic" idx="2"/>
          </p:nvPr>
        </p:nvSpPr>
        <p:spPr>
          <a:xfrm>
            <a:off x="4572000" y="1368152"/>
            <a:ext cx="4572000" cy="5517232"/>
          </a:xfrm>
          <a:prstGeom prst="rect">
            <a:avLst/>
          </a:prstGeom>
          <a:noFill/>
          <a:ln>
            <a:noFill/>
          </a:ln>
        </p:spPr>
      </p:sp>
      <p:sp>
        <p:nvSpPr>
          <p:cNvPr id="77" name="Google Shape;77;p42"/>
          <p:cNvSpPr txBox="1"/>
          <p:nvPr/>
        </p:nvSpPr>
        <p:spPr>
          <a:xfrm>
            <a:off x="4572000" y="6525344"/>
            <a:ext cx="4572000" cy="332656"/>
          </a:xfrm>
          <a:prstGeom prst="rect">
            <a:avLst/>
          </a:prstGeom>
          <a:noFill/>
          <a:ln>
            <a:noFill/>
          </a:ln>
        </p:spPr>
        <p:txBody>
          <a:bodyPr spcFirstLastPara="1" wrap="square" lIns="0" tIns="0" rIns="216000" bIns="100800" anchor="b" anchorCtr="0">
            <a:noAutofit/>
          </a:bodyPr>
          <a:lstStyle/>
          <a:p>
            <a:pPr marL="0" marR="0" lvl="0" indent="0" algn="r" rtl="0">
              <a:lnSpc>
                <a:spcPct val="70000"/>
              </a:lnSpc>
              <a:spcBef>
                <a:spcPts val="0"/>
              </a:spcBef>
              <a:spcAft>
                <a:spcPts val="0"/>
              </a:spcAft>
              <a:buNone/>
            </a:pPr>
            <a:r>
              <a:rPr lang="en-GB" sz="1400" b="0" i="0" u="none" strike="noStrike" cap="none">
                <a:solidFill>
                  <a:schemeClr val="lt1"/>
                </a:solidFill>
                <a:latin typeface="Arial"/>
                <a:ea typeface="Arial"/>
                <a:cs typeface="Arial"/>
                <a:sym typeface="Arial"/>
              </a:rPr>
              <a:t>Click to edit Master title style</a:t>
            </a:r>
            <a:endParaRPr sz="1400" b="0" i="0" u="none" strike="noStrike" cap="none">
              <a:solidFill>
                <a:schemeClr val="lt1"/>
              </a:solidFill>
              <a:latin typeface="Arial"/>
              <a:ea typeface="Arial"/>
              <a:cs typeface="Arial"/>
              <a:sym typeface="Arial"/>
            </a:endParaRPr>
          </a:p>
        </p:txBody>
      </p:sp>
      <p:sp>
        <p:nvSpPr>
          <p:cNvPr id="78" name="Google Shape;78;p42"/>
          <p:cNvSpPr txBox="1">
            <a:spLocks noGrp="1"/>
          </p:cNvSpPr>
          <p:nvPr>
            <p:ph type="body" idx="1"/>
          </p:nvPr>
        </p:nvSpPr>
        <p:spPr>
          <a:xfrm>
            <a:off x="467544" y="1556792"/>
            <a:ext cx="4032448" cy="5040858"/>
          </a:xfrm>
          <a:prstGeom prst="rect">
            <a:avLst/>
          </a:prstGeom>
          <a:noFill/>
          <a:ln>
            <a:noFill/>
          </a:ln>
        </p:spPr>
        <p:txBody>
          <a:bodyPr spcFirstLastPara="1" wrap="square" lIns="0" tIns="45700" rIns="91400" bIns="45700" anchor="t" anchorCtr="0">
            <a:noAutofit/>
          </a:bodyPr>
          <a:lstStyle>
            <a:lvl1pPr marL="457200" lvl="0" indent="-228600" algn="l">
              <a:spcBef>
                <a:spcPts val="400"/>
              </a:spcBef>
              <a:spcAft>
                <a:spcPts val="0"/>
              </a:spcAft>
              <a:buSzPts val="1400"/>
              <a:buNone/>
              <a:defRPr sz="2000"/>
            </a:lvl1pPr>
            <a:lvl2pPr marL="914400" lvl="1" indent="-337185" algn="l">
              <a:spcBef>
                <a:spcPts val="360"/>
              </a:spcBef>
              <a:spcAft>
                <a:spcPts val="0"/>
              </a:spcAft>
              <a:buClr>
                <a:srgbClr val="FCDE8D"/>
              </a:buClr>
              <a:buSzPts val="1710"/>
              <a:buChar char="–"/>
              <a:defRPr/>
            </a:lvl2pPr>
            <a:lvl3pPr marL="1371600" lvl="2" indent="-342900" algn="l">
              <a:spcBef>
                <a:spcPts val="360"/>
              </a:spcBef>
              <a:spcAft>
                <a:spcPts val="0"/>
              </a:spcAft>
              <a:buSzPts val="1800"/>
              <a:buChar char="•"/>
              <a:defRPr sz="1800"/>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Tree>
    <p:extLst>
      <p:ext uri="{BB962C8B-B14F-4D97-AF65-F5344CB8AC3E}">
        <p14:creationId xmlns:p14="http://schemas.microsoft.com/office/powerpoint/2010/main" val="97329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er slide re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95174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pener slide re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178659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er slide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64002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pener slide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281741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er slide whit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solidFill>
                  <a:srgbClr val="000000"/>
                </a:solidFill>
                <a:latin typeface="Apercu Pro Black"/>
              </a:defRPr>
            </a:lvl1pPr>
            <a:lvl3pPr marL="0">
              <a:lnSpc>
                <a:spcPct val="100000"/>
              </a:lnSpc>
              <a:spcBef>
                <a:spcPts val="350"/>
              </a:spcBef>
              <a:spcAft>
                <a:spcPts val="350"/>
              </a:spcAft>
              <a:defRPr sz="20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48328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7544" y="1556792"/>
            <a:ext cx="8424936"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p>
            <a:pPr lvl="0"/>
            <a:r>
              <a:rPr lang="en-US" dirty="0"/>
              <a:t>Click to edit Master text styles</a:t>
            </a:r>
          </a:p>
          <a:p>
            <a:pPr lvl="2"/>
            <a:r>
              <a:rPr lang="en-US" dirty="0"/>
              <a:t>Second level</a:t>
            </a:r>
          </a:p>
        </p:txBody>
      </p:sp>
      <p:sp>
        <p:nvSpPr>
          <p:cNvPr id="1027" name="Title Placeholder 30"/>
          <p:cNvSpPr>
            <a:spLocks noGrp="1"/>
          </p:cNvSpPr>
          <p:nvPr>
            <p:ph type="title"/>
          </p:nvPr>
        </p:nvSpPr>
        <p:spPr bwMode="auto">
          <a:xfrm>
            <a:off x="467544" y="548680"/>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25200" numCol="1" anchor="b" anchorCtr="0" compatLnSpc="1">
            <a:prstTxWarp prst="textNoShape">
              <a:avLst/>
            </a:prstTxWarp>
            <a:normAutofit/>
          </a:bodyPr>
          <a:lstStyle/>
          <a:p>
            <a:pPr lvl="0"/>
            <a:r>
              <a:rPr lang="ga-IE" dirty="0"/>
              <a:t>Click to edit </a:t>
            </a:r>
            <a:br>
              <a:rPr lang="ga-IE" dirty="0"/>
            </a:br>
            <a:r>
              <a:rPr lang="ga-IE" dirty="0"/>
              <a:t>Master title style</a:t>
            </a:r>
            <a:endParaRPr lang="en-US" dirty="0"/>
          </a:p>
        </p:txBody>
      </p:sp>
      <p:sp>
        <p:nvSpPr>
          <p:cNvPr id="2" name="Footer Placeholder 1"/>
          <p:cNvSpPr>
            <a:spLocks noGrp="1"/>
          </p:cNvSpPr>
          <p:nvPr>
            <p:ph type="ftr" sz="quarter" idx="3"/>
          </p:nvPr>
        </p:nvSpPr>
        <p:spPr>
          <a:xfrm>
            <a:off x="6248400" y="6597650"/>
            <a:ext cx="2895600" cy="260350"/>
          </a:xfrm>
          <a:prstGeom prst="rect">
            <a:avLst/>
          </a:prstGeom>
        </p:spPr>
        <p:txBody>
          <a:bodyPr vert="horz" lIns="91440" tIns="45720" rIns="91440" bIns="45720" rtlCol="0" anchor="ctr"/>
          <a:lstStyle>
            <a:lvl1pPr algn="ctr">
              <a:defRPr sz="1200">
                <a:solidFill>
                  <a:srgbClr val="8C8C8C"/>
                </a:solidFill>
                <a:latin typeface="Apercu Pro"/>
                <a:ea typeface="Geneva" charset="0"/>
                <a:cs typeface="ＭＳ Ｐゴシック" charset="0"/>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4295" r:id="rId1"/>
    <p:sldLayoutId id="2147484350" r:id="rId2"/>
    <p:sldLayoutId id="2147484337" r:id="rId3"/>
    <p:sldLayoutId id="2147484351" r:id="rId4"/>
    <p:sldLayoutId id="2147484338" r:id="rId5"/>
    <p:sldLayoutId id="2147484352" r:id="rId6"/>
    <p:sldLayoutId id="2147484340" r:id="rId7"/>
    <p:sldLayoutId id="2147484353" r:id="rId8"/>
    <p:sldLayoutId id="2147484339" r:id="rId9"/>
    <p:sldLayoutId id="2147484354" r:id="rId10"/>
    <p:sldLayoutId id="2147484300" r:id="rId11"/>
    <p:sldLayoutId id="2147484313" r:id="rId12"/>
    <p:sldLayoutId id="2147484312" r:id="rId13"/>
    <p:sldLayoutId id="2147484311" r:id="rId14"/>
    <p:sldLayoutId id="2147484341" r:id="rId15"/>
    <p:sldLayoutId id="2147484342" r:id="rId16"/>
    <p:sldLayoutId id="2147484343" r:id="rId17"/>
    <p:sldLayoutId id="2147484344" r:id="rId18"/>
    <p:sldLayoutId id="2147484345" r:id="rId19"/>
    <p:sldLayoutId id="2147484346" r:id="rId20"/>
    <p:sldLayoutId id="2147484347" r:id="rId21"/>
    <p:sldLayoutId id="2147484348" r:id="rId22"/>
    <p:sldLayoutId id="2147484349" r:id="rId23"/>
    <p:sldLayoutId id="2147484325" r:id="rId24"/>
    <p:sldLayoutId id="2147484310" r:id="rId25"/>
    <p:sldLayoutId id="2147484326" r:id="rId26"/>
    <p:sldLayoutId id="2147484328" r:id="rId27"/>
    <p:sldLayoutId id="2147484336" r:id="rId28"/>
    <p:sldLayoutId id="2147484357" r:id="rId29"/>
    <p:sldLayoutId id="2147484334" r:id="rId30"/>
    <p:sldLayoutId id="2147484335" r:id="rId31"/>
    <p:sldLayoutId id="2147484327" r:id="rId32"/>
    <p:sldLayoutId id="2147484358" r:id="rId33"/>
    <p:sldLayoutId id="2147484329" r:id="rId34"/>
    <p:sldLayoutId id="2147484330" r:id="rId35"/>
    <p:sldLayoutId id="2147484359" r:id="rId36"/>
    <p:sldLayoutId id="2147484331" r:id="rId37"/>
    <p:sldLayoutId id="2147484355" r:id="rId38"/>
    <p:sldLayoutId id="2147484332" r:id="rId39"/>
    <p:sldLayoutId id="2147484356" r:id="rId40"/>
    <p:sldLayoutId id="2147484333" r:id="rId41"/>
    <p:sldLayoutId id="2147484360" r:id="rId42"/>
    <p:sldLayoutId id="2147484361" r:id="rId43"/>
    <p:sldLayoutId id="2147484362" r:id="rId44"/>
  </p:sldLayoutIdLst>
  <p:txStyles>
    <p:titleStyle>
      <a:lvl1pPr algn="l" defTabSz="912813" rtl="0" eaLnBrk="1" fontAlgn="base" hangingPunct="1">
        <a:lnSpc>
          <a:spcPct val="80000"/>
        </a:lnSpc>
        <a:spcBef>
          <a:spcPct val="0"/>
        </a:spcBef>
        <a:spcAft>
          <a:spcPct val="0"/>
        </a:spcAft>
        <a:defRPr sz="2400" b="1">
          <a:solidFill>
            <a:schemeClr val="tx1"/>
          </a:solidFill>
          <a:latin typeface="Apercu Pro Medium"/>
          <a:ea typeface="MS PGothic" pitchFamily="34" charset="-128"/>
          <a:cs typeface="Geneva" charset="0"/>
        </a:defRPr>
      </a:lvl1pPr>
      <a:lvl2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p:titleStyle>
    <p:body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0"/>
          </p:nvPr>
        </p:nvSpPr>
        <p:spPr>
          <a:xfrm>
            <a:off x="179512" y="2132856"/>
            <a:ext cx="5184576" cy="792088"/>
          </a:xfrm>
        </p:spPr>
        <p:txBody>
          <a:bodyPr/>
          <a:lstStyle/>
          <a:p>
            <a:r>
              <a:rPr lang="en-IE" dirty="0">
                <a:solidFill>
                  <a:schemeClr val="tx1"/>
                </a:solidFill>
              </a:rPr>
              <a:t>Creative Schools Induction 2021</a:t>
            </a:r>
          </a:p>
        </p:txBody>
      </p:sp>
    </p:spTree>
    <p:extLst>
      <p:ext uri="{BB962C8B-B14F-4D97-AF65-F5344CB8AC3E}">
        <p14:creationId xmlns:p14="http://schemas.microsoft.com/office/powerpoint/2010/main" val="3105205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33627C-EB46-1F4E-B57E-9901A6C23091}"/>
              </a:ext>
            </a:extLst>
          </p:cNvPr>
          <p:cNvSpPr>
            <a:spLocks noGrp="1"/>
          </p:cNvSpPr>
          <p:nvPr>
            <p:ph type="title"/>
          </p:nvPr>
        </p:nvSpPr>
        <p:spPr/>
        <p:txBody>
          <a:bodyPr/>
          <a:lstStyle/>
          <a:p>
            <a:r>
              <a:rPr lang="en-US" dirty="0"/>
              <a:t>The role of the Creative Associate </a:t>
            </a:r>
          </a:p>
        </p:txBody>
      </p:sp>
      <p:sp>
        <p:nvSpPr>
          <p:cNvPr id="4" name="Text Placeholder 3">
            <a:extLst>
              <a:ext uri="{FF2B5EF4-FFF2-40B4-BE49-F238E27FC236}">
                <a16:creationId xmlns="" xmlns:a16="http://schemas.microsoft.com/office/drawing/2014/main" id="{AFE503F0-A244-B144-A3A7-D4B5B5637900}"/>
              </a:ext>
            </a:extLst>
          </p:cNvPr>
          <p:cNvSpPr>
            <a:spLocks noGrp="1"/>
          </p:cNvSpPr>
          <p:nvPr>
            <p:ph type="body" idx="1"/>
          </p:nvPr>
        </p:nvSpPr>
        <p:spPr>
          <a:xfrm>
            <a:off x="246162" y="1524753"/>
            <a:ext cx="5319799" cy="5040858"/>
          </a:xfrm>
        </p:spPr>
        <p:txBody>
          <a:bodyPr/>
          <a:lstStyle/>
          <a:p>
            <a:pPr marL="285750" indent="-285750" fontAlgn="base">
              <a:buFont typeface="Arial" panose="020B0604020202020204" pitchFamily="34" charset="0"/>
              <a:buChar char="•"/>
            </a:pPr>
            <a:r>
              <a:rPr lang="en-IE" dirty="0"/>
              <a:t>They help explore your school’s understanding of creativity</a:t>
            </a:r>
          </a:p>
          <a:p>
            <a:pPr marL="285750" indent="-285750" fontAlgn="base">
              <a:buFont typeface="Arial" panose="020B0604020202020204" pitchFamily="34" charset="0"/>
              <a:buChar char="•"/>
            </a:pPr>
            <a:r>
              <a:rPr lang="en-IE" dirty="0"/>
              <a:t>They will facilitate meetings with various stakeholders in the school </a:t>
            </a:r>
          </a:p>
          <a:p>
            <a:pPr marL="285750" indent="-285750" fontAlgn="base">
              <a:buFont typeface="Arial" panose="020B0604020202020204" pitchFamily="34" charset="0"/>
              <a:buChar char="•"/>
            </a:pPr>
            <a:r>
              <a:rPr lang="en-IE" dirty="0"/>
              <a:t>They will support you to ensure that the voice of children and young people is central in the Creative School Plan</a:t>
            </a:r>
          </a:p>
          <a:p>
            <a:pPr marL="285750" indent="-285750" fontAlgn="base">
              <a:buFont typeface="Arial" panose="020B0604020202020204" pitchFamily="34" charset="0"/>
              <a:buChar char="•"/>
            </a:pPr>
            <a:r>
              <a:rPr lang="en-IE" dirty="0"/>
              <a:t>They help collate findings from the consultation phase </a:t>
            </a:r>
          </a:p>
          <a:p>
            <a:pPr marL="285750" indent="-285750" fontAlgn="base">
              <a:buFont typeface="Arial" panose="020B0604020202020204" pitchFamily="34" charset="0"/>
              <a:buChar char="•"/>
            </a:pPr>
            <a:r>
              <a:rPr lang="en-IE" dirty="0"/>
              <a:t>They research local arts and creative opportunities and funding opportunities</a:t>
            </a:r>
          </a:p>
          <a:p>
            <a:pPr marL="285750" indent="-285750" fontAlgn="base">
              <a:buFont typeface="Arial" panose="020B0604020202020204" pitchFamily="34" charset="0"/>
              <a:buChar char="•"/>
            </a:pPr>
            <a:r>
              <a:rPr lang="en-IE" dirty="0"/>
              <a:t>They support you to develop a bespoke and sustainable Creative School Plan  </a:t>
            </a:r>
          </a:p>
          <a:p>
            <a:pPr marL="285750" indent="-285750" fontAlgn="base">
              <a:buFont typeface="Arial" panose="020B0604020202020204" pitchFamily="34" charset="0"/>
              <a:buChar char="•"/>
            </a:pPr>
            <a:r>
              <a:rPr lang="en-IE" dirty="0"/>
              <a:t>They support you with writing up documentation </a:t>
            </a:r>
          </a:p>
          <a:p>
            <a:endParaRPr lang="en-US" dirty="0"/>
          </a:p>
        </p:txBody>
      </p:sp>
      <p:pic>
        <p:nvPicPr>
          <p:cNvPr id="13" name="Picture 12">
            <a:extLst>
              <a:ext uri="{FF2B5EF4-FFF2-40B4-BE49-F238E27FC236}">
                <a16:creationId xmlns="" xmlns:a16="http://schemas.microsoft.com/office/drawing/2014/main" id="{DCD49CE3-FED6-9448-8543-53A014B8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42" y="1457376"/>
            <a:ext cx="2991278" cy="22434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930" y="3889454"/>
            <a:ext cx="3304661" cy="2478496"/>
          </a:xfrm>
          <a:prstGeom prst="rect">
            <a:avLst/>
          </a:prstGeom>
        </p:spPr>
      </p:pic>
    </p:spTree>
    <p:extLst>
      <p:ext uri="{BB962C8B-B14F-4D97-AF65-F5344CB8AC3E}">
        <p14:creationId xmlns:p14="http://schemas.microsoft.com/office/powerpoint/2010/main" val="11262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dissolv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dissolv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E08E1F-9F20-9944-A047-6F2A671A8089}"/>
              </a:ext>
            </a:extLst>
          </p:cNvPr>
          <p:cNvSpPr>
            <a:spLocks noGrp="1"/>
          </p:cNvSpPr>
          <p:nvPr>
            <p:ph type="title"/>
          </p:nvPr>
        </p:nvSpPr>
        <p:spPr/>
        <p:txBody>
          <a:bodyPr/>
          <a:lstStyle/>
          <a:p>
            <a:r>
              <a:rPr lang="en-US" dirty="0"/>
              <a:t>Understanding the role of the CA </a:t>
            </a:r>
          </a:p>
        </p:txBody>
      </p:sp>
      <p:sp>
        <p:nvSpPr>
          <p:cNvPr id="5" name="TextBox 4">
            <a:extLst>
              <a:ext uri="{FF2B5EF4-FFF2-40B4-BE49-F238E27FC236}">
                <a16:creationId xmlns="" xmlns:a16="http://schemas.microsoft.com/office/drawing/2014/main" id="{2CD878C7-F5C8-5F49-8FA7-C0F38FE69CBF}"/>
              </a:ext>
            </a:extLst>
          </p:cNvPr>
          <p:cNvSpPr txBox="1"/>
          <p:nvPr/>
        </p:nvSpPr>
        <p:spPr>
          <a:xfrm>
            <a:off x="467544" y="1671130"/>
            <a:ext cx="8028274" cy="224676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
                <a:srgbClr val="000000"/>
              </a:buClr>
              <a:buSzTx/>
              <a:tabLst/>
              <a:defRPr/>
            </a:pPr>
            <a:r>
              <a:rPr kumimoji="0" lang="en-IE" sz="2000" b="0" i="0" u="none" strike="noStrike" kern="0" cap="none" spc="0" normalizeH="0" baseline="0" noProof="0" dirty="0">
                <a:ln>
                  <a:noFill/>
                </a:ln>
                <a:solidFill>
                  <a:srgbClr val="000000"/>
                </a:solidFill>
                <a:effectLst/>
                <a:uLnTx/>
                <a:uFillTx/>
                <a:latin typeface="Arial"/>
                <a:cs typeface="Arial"/>
                <a:sym typeface="Arial"/>
              </a:rPr>
              <a:t>Though the Creative</a:t>
            </a:r>
            <a:r>
              <a:rPr kumimoji="0" lang="en-IE" sz="2000" b="0" i="0" u="none" strike="noStrike" kern="0" cap="none" spc="0" normalizeH="0" noProof="0" dirty="0">
                <a:ln>
                  <a:noFill/>
                </a:ln>
                <a:solidFill>
                  <a:srgbClr val="000000"/>
                </a:solidFill>
                <a:effectLst/>
                <a:uLnTx/>
                <a:uFillTx/>
                <a:latin typeface="Arial"/>
                <a:cs typeface="Arial"/>
                <a:sym typeface="Arial"/>
              </a:rPr>
              <a:t> Associate </a:t>
            </a:r>
            <a:r>
              <a:rPr kumimoji="0" lang="en-IE" sz="2000" b="0" i="0" u="none" strike="noStrike" kern="0" cap="none" spc="0" normalizeH="0" baseline="0" noProof="0" dirty="0">
                <a:ln>
                  <a:noFill/>
                </a:ln>
                <a:solidFill>
                  <a:srgbClr val="000000"/>
                </a:solidFill>
                <a:effectLst/>
                <a:uLnTx/>
                <a:uFillTx/>
                <a:latin typeface="Arial"/>
                <a:cs typeface="Arial"/>
                <a:sym typeface="Arial"/>
              </a:rPr>
              <a:t>may use their creative practice as part of the consultative process with your school, they will not facilitate and deliver projects as artists </a:t>
            </a:r>
            <a:r>
              <a:rPr lang="en-IE" sz="2000" dirty="0">
                <a:solidFill>
                  <a:srgbClr val="000000"/>
                </a:solidFill>
              </a:rPr>
              <a:t>as part of the implementation of your Creative School Plan. </a:t>
            </a:r>
          </a:p>
          <a:p>
            <a:pPr marR="0" lvl="0" algn="ctr" defTabSz="914400" rtl="0" eaLnBrk="1" fontAlgn="base" latinLnBrk="0" hangingPunct="1">
              <a:lnSpc>
                <a:spcPct val="100000"/>
              </a:lnSpc>
              <a:spcBef>
                <a:spcPts val="0"/>
              </a:spcBef>
              <a:spcAft>
                <a:spcPts val="0"/>
              </a:spcAft>
              <a:buClr>
                <a:srgbClr val="000000"/>
              </a:buClr>
              <a:buSzTx/>
              <a:tabLst/>
              <a:defRPr/>
            </a:pPr>
            <a:endParaRPr lang="en-IE" sz="2000" dirty="0">
              <a:solidFill>
                <a:srgbClr val="000000"/>
              </a:solidFill>
            </a:endParaRPr>
          </a:p>
          <a:p>
            <a:pPr marR="0" lvl="0" algn="ctr" defTabSz="914400" rtl="0" eaLnBrk="1" fontAlgn="base" latinLnBrk="0" hangingPunct="1">
              <a:lnSpc>
                <a:spcPct val="100000"/>
              </a:lnSpc>
              <a:spcBef>
                <a:spcPts val="0"/>
              </a:spcBef>
              <a:spcAft>
                <a:spcPts val="0"/>
              </a:spcAft>
              <a:buClr>
                <a:srgbClr val="000000"/>
              </a:buClr>
              <a:buSzTx/>
              <a:tabLst/>
              <a:defRPr/>
            </a:pPr>
            <a:r>
              <a:rPr lang="en-IE" sz="2000" dirty="0">
                <a:solidFill>
                  <a:srgbClr val="000000"/>
                </a:solidFill>
              </a:rPr>
              <a:t>T</a:t>
            </a:r>
            <a:r>
              <a:rPr kumimoji="0" lang="en-IE" sz="2000" b="0" i="0" u="none" strike="noStrike" kern="0" cap="none" spc="0" normalizeH="0" baseline="0" noProof="0" dirty="0">
                <a:ln>
                  <a:noFill/>
                </a:ln>
                <a:solidFill>
                  <a:srgbClr val="000000"/>
                </a:solidFill>
                <a:effectLst/>
                <a:uLnTx/>
                <a:uFillTx/>
                <a:latin typeface="Arial"/>
                <a:cs typeface="Arial"/>
                <a:sym typeface="Arial"/>
              </a:rPr>
              <a:t>hey will however advise and help to identify others who can. </a:t>
            </a:r>
          </a:p>
          <a:p>
            <a:pPr marR="0" lvl="0" algn="l" defTabSz="914400" rtl="0" eaLnBrk="1" fontAlgn="base" latinLnBrk="0" hangingPunct="1">
              <a:lnSpc>
                <a:spcPct val="100000"/>
              </a:lnSpc>
              <a:spcBef>
                <a:spcPts val="0"/>
              </a:spcBef>
              <a:spcAft>
                <a:spcPts val="0"/>
              </a:spcAft>
              <a:buClr>
                <a:srgbClr val="000000"/>
              </a:buClr>
              <a:buSzTx/>
              <a:tabLst/>
              <a:defRPr/>
            </a:pPr>
            <a:endParaRPr lang="en-IE" sz="2000" dirty="0"/>
          </a:p>
        </p:txBody>
      </p:sp>
      <p:pic>
        <p:nvPicPr>
          <p:cNvPr id="8" name="Picture 7">
            <a:extLst>
              <a:ext uri="{FF2B5EF4-FFF2-40B4-BE49-F238E27FC236}">
                <a16:creationId xmlns="" xmlns:a16="http://schemas.microsoft.com/office/drawing/2014/main" id="{0B36E843-2FD6-4F4B-AFE8-FB3F5B876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408" y="3760648"/>
            <a:ext cx="3803257" cy="2852443"/>
          </a:xfrm>
          <a:prstGeom prst="rect">
            <a:avLst/>
          </a:prstGeom>
        </p:spPr>
      </p:pic>
    </p:spTree>
    <p:extLst>
      <p:ext uri="{BB962C8B-B14F-4D97-AF65-F5344CB8AC3E}">
        <p14:creationId xmlns:p14="http://schemas.microsoft.com/office/powerpoint/2010/main" val="215753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Creative Schools Week 2021</a:t>
            </a:r>
            <a:endParaRPr lang="en-IE" dirty="0"/>
          </a:p>
        </p:txBody>
      </p:sp>
      <p:sp>
        <p:nvSpPr>
          <p:cNvPr id="4" name="Content Placeholder 3"/>
          <p:cNvSpPr txBox="1">
            <a:spLocks/>
          </p:cNvSpPr>
          <p:nvPr/>
        </p:nvSpPr>
        <p:spPr>
          <a:xfrm>
            <a:off x="467544" y="1556792"/>
            <a:ext cx="8424936"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GB" sz="2000" dirty="0"/>
          </a:p>
          <a:p>
            <a:pPr>
              <a:buFont typeface="Arial" panose="020B0604020202020204" pitchFamily="34" charset="0"/>
              <a:buChar char="•"/>
            </a:pPr>
            <a:endParaRPr lang="en-IE" kern="0" dirty="0"/>
          </a:p>
        </p:txBody>
      </p:sp>
      <p:pic>
        <p:nvPicPr>
          <p:cNvPr id="5" name="Picture 4"/>
          <p:cNvPicPr>
            <a:picLocks noChangeAspect="1"/>
          </p:cNvPicPr>
          <p:nvPr/>
        </p:nvPicPr>
        <p:blipFill>
          <a:blip r:embed="rId3"/>
          <a:stretch>
            <a:fillRect/>
          </a:stretch>
        </p:blipFill>
        <p:spPr>
          <a:xfrm>
            <a:off x="2808565" y="2477720"/>
            <a:ext cx="6082580" cy="4352345"/>
          </a:xfrm>
          <a:prstGeom prst="rect">
            <a:avLst/>
          </a:prstGeom>
        </p:spPr>
      </p:pic>
      <p:pic>
        <p:nvPicPr>
          <p:cNvPr id="6" name="Picture 5"/>
          <p:cNvPicPr>
            <a:picLocks noChangeAspect="1"/>
          </p:cNvPicPr>
          <p:nvPr/>
        </p:nvPicPr>
        <p:blipFill>
          <a:blip r:embed="rId4"/>
          <a:stretch>
            <a:fillRect/>
          </a:stretch>
        </p:blipFill>
        <p:spPr>
          <a:xfrm>
            <a:off x="108711" y="1362332"/>
            <a:ext cx="2877906" cy="2400780"/>
          </a:xfrm>
          <a:prstGeom prst="rect">
            <a:avLst/>
          </a:prstGeom>
        </p:spPr>
      </p:pic>
      <p:sp>
        <p:nvSpPr>
          <p:cNvPr id="8" name="TextBox 7">
            <a:extLst>
              <a:ext uri="{FF2B5EF4-FFF2-40B4-BE49-F238E27FC236}">
                <a16:creationId xmlns:a16="http://schemas.microsoft.com/office/drawing/2014/main" xmlns="" id="{1286B2D1-AD86-4D69-94C4-077A245AA1CF}"/>
              </a:ext>
            </a:extLst>
          </p:cNvPr>
          <p:cNvSpPr txBox="1"/>
          <p:nvPr/>
        </p:nvSpPr>
        <p:spPr>
          <a:xfrm>
            <a:off x="3778136" y="1452339"/>
            <a:ext cx="5112568" cy="1200329"/>
          </a:xfrm>
          <a:prstGeom prst="rect">
            <a:avLst/>
          </a:prstGeom>
          <a:solidFill>
            <a:srgbClr val="FF8001"/>
          </a:solidFill>
        </p:spPr>
        <p:txBody>
          <a:bodyPr wrap="square" rtlCol="0">
            <a:spAutoFit/>
          </a:bodyPr>
          <a:lstStyle/>
          <a:p>
            <a:r>
              <a:rPr lang="en-GB" b="1" dirty="0" smtClean="0"/>
              <a:t>The opportunity to participate in national celebration events, such as Creative Schools Week</a:t>
            </a:r>
            <a:endParaRPr lang="en-GB" dirty="0"/>
          </a:p>
        </p:txBody>
      </p:sp>
    </p:spTree>
    <p:extLst>
      <p:ext uri="{BB962C8B-B14F-4D97-AF65-F5344CB8AC3E}">
        <p14:creationId xmlns:p14="http://schemas.microsoft.com/office/powerpoint/2010/main" val="1720919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BFF9F1F-E35E-4C8F-9214-CBAC98303BC7}"/>
              </a:ext>
            </a:extLst>
          </p:cNvPr>
          <p:cNvSpPr>
            <a:spLocks noGrp="1"/>
          </p:cNvSpPr>
          <p:nvPr>
            <p:ph type="title"/>
          </p:nvPr>
        </p:nvSpPr>
        <p:spPr/>
        <p:txBody>
          <a:bodyPr/>
          <a:lstStyle/>
          <a:p>
            <a:r>
              <a:rPr lang="en-GB" dirty="0"/>
              <a:t>School Commitment</a:t>
            </a:r>
          </a:p>
        </p:txBody>
      </p:sp>
    </p:spTree>
    <p:extLst>
      <p:ext uri="{BB962C8B-B14F-4D97-AF65-F5344CB8AC3E}">
        <p14:creationId xmlns:p14="http://schemas.microsoft.com/office/powerpoint/2010/main" val="1288231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What commitment is required from schools? </a:t>
            </a:r>
          </a:p>
        </p:txBody>
      </p:sp>
      <p:sp>
        <p:nvSpPr>
          <p:cNvPr id="4" name="Content Placeholder 3"/>
          <p:cNvSpPr txBox="1">
            <a:spLocks/>
          </p:cNvSpPr>
          <p:nvPr/>
        </p:nvSpPr>
        <p:spPr>
          <a:xfrm>
            <a:off x="467544" y="1556792"/>
            <a:ext cx="4536504" cy="4104456"/>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defRPr/>
            </a:pPr>
            <a:endParaRPr lang="en-IE" kern="0" dirty="0"/>
          </a:p>
        </p:txBody>
      </p:sp>
      <p:pic>
        <p:nvPicPr>
          <p:cNvPr id="5" name="Picture 2">
            <a:extLst>
              <a:ext uri="{FF2B5EF4-FFF2-40B4-BE49-F238E27FC236}">
                <a16:creationId xmlns:a16="http://schemas.microsoft.com/office/drawing/2014/main" xmlns="" id="{637F971E-17CC-4454-AF33-D2FF75781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1700808"/>
            <a:ext cx="4067944" cy="216908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xmlns="" id="{A0BFE0E7-1D3F-4FA3-9674-EBFFF95C294B}"/>
              </a:ext>
            </a:extLst>
          </p:cNvPr>
          <p:cNvSpPr/>
          <p:nvPr/>
        </p:nvSpPr>
        <p:spPr>
          <a:xfrm>
            <a:off x="1" y="1556792"/>
            <a:ext cx="5004048" cy="5047536"/>
          </a:xfrm>
          <a:prstGeom prst="rect">
            <a:avLst/>
          </a:prstGeom>
        </p:spPr>
        <p:txBody>
          <a:bodyPr wrap="square">
            <a:spAutoFit/>
          </a:bodyPr>
          <a:lstStyle/>
          <a:p>
            <a:r>
              <a:rPr lang="en-GB" sz="2300" b="1" dirty="0">
                <a:solidFill>
                  <a:srgbClr val="000000"/>
                </a:solidFill>
                <a:latin typeface="Apercu Pro"/>
                <a:ea typeface="MS PGothic" pitchFamily="34" charset="-128"/>
              </a:rPr>
              <a:t>The commitment includes</a:t>
            </a:r>
            <a:r>
              <a:rPr lang="en-GB" sz="2300" b="1" dirty="0" smtClean="0">
                <a:solidFill>
                  <a:srgbClr val="000000"/>
                </a:solidFill>
                <a:latin typeface="Apercu Pro"/>
                <a:ea typeface="MS PGothic" pitchFamily="34" charset="-128"/>
              </a:rPr>
              <a:t>:</a:t>
            </a:r>
          </a:p>
          <a:p>
            <a:endParaRPr lang="en-GB" sz="2300" dirty="0">
              <a:solidFill>
                <a:srgbClr val="000000"/>
              </a:solidFill>
              <a:latin typeface="Apercu Pro"/>
              <a:ea typeface="MS PGothic" pitchFamily="34" charset="-128"/>
            </a:endParaRPr>
          </a:p>
          <a:p>
            <a:pPr marL="342900" indent="-342900">
              <a:buFont typeface="Arial" panose="020B0604020202020204" pitchFamily="34" charset="0"/>
              <a:buChar char="•"/>
            </a:pPr>
            <a:r>
              <a:rPr lang="en-GB" sz="2300" dirty="0">
                <a:solidFill>
                  <a:srgbClr val="000000"/>
                </a:solidFill>
                <a:latin typeface="Apercu Pro"/>
                <a:ea typeface="MS PGothic" pitchFamily="34" charset="-128"/>
              </a:rPr>
              <a:t>A willingness to mobilise the school community to engage with the Creative Schools initiative including school leaders, teachers and class groups.</a:t>
            </a:r>
          </a:p>
          <a:p>
            <a:pPr marL="342900" indent="-342900">
              <a:buFont typeface="Arial" panose="020B0604020202020204" pitchFamily="34" charset="0"/>
              <a:buChar char="•"/>
            </a:pPr>
            <a:r>
              <a:rPr lang="en-GB" sz="2300" dirty="0" smtClean="0">
                <a:solidFill>
                  <a:srgbClr val="000000"/>
                </a:solidFill>
                <a:latin typeface="Apercu Pro"/>
                <a:ea typeface="MS PGothic" pitchFamily="34" charset="-128"/>
              </a:rPr>
              <a:t>Engaging </a:t>
            </a:r>
            <a:r>
              <a:rPr lang="en-GB" sz="2300" dirty="0">
                <a:solidFill>
                  <a:srgbClr val="000000"/>
                </a:solidFill>
                <a:latin typeface="Apercu Pro"/>
                <a:ea typeface="MS PGothic" pitchFamily="34" charset="-128"/>
              </a:rPr>
              <a:t>with the process of designing, delivering and reporting on their Creative School Plan.</a:t>
            </a:r>
          </a:p>
          <a:p>
            <a:pPr marL="342900" indent="-342900">
              <a:buFont typeface="Arial" panose="020B0604020202020204" pitchFamily="34" charset="0"/>
              <a:buChar char="•"/>
            </a:pPr>
            <a:r>
              <a:rPr lang="en-GB" sz="2300" dirty="0" smtClean="0">
                <a:solidFill>
                  <a:srgbClr val="000000"/>
                </a:solidFill>
                <a:latin typeface="Apercu Pro"/>
                <a:ea typeface="MS PGothic" pitchFamily="34" charset="-128"/>
              </a:rPr>
              <a:t>Giving </a:t>
            </a:r>
            <a:r>
              <a:rPr lang="en-GB" sz="2300" dirty="0">
                <a:solidFill>
                  <a:srgbClr val="000000"/>
                </a:solidFill>
                <a:latin typeface="Apercu Pro"/>
                <a:ea typeface="MS PGothic" pitchFamily="34" charset="-128"/>
              </a:rPr>
              <a:t>children and young people a role in developing, implementing and evaluating the Creative School Plan.</a:t>
            </a:r>
          </a:p>
        </p:txBody>
      </p:sp>
    </p:spTree>
    <p:extLst>
      <p:ext uri="{BB962C8B-B14F-4D97-AF65-F5344CB8AC3E}">
        <p14:creationId xmlns:p14="http://schemas.microsoft.com/office/powerpoint/2010/main" val="18555699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latin typeface="Apercu Pro Black"/>
              </a:rPr>
              <a:t>Context, objectives and priorities of the Creative Schools Initiative </a:t>
            </a:r>
          </a:p>
        </p:txBody>
      </p:sp>
    </p:spTree>
    <p:extLst>
      <p:ext uri="{BB962C8B-B14F-4D97-AF65-F5344CB8AC3E}">
        <p14:creationId xmlns:p14="http://schemas.microsoft.com/office/powerpoint/2010/main" val="2108897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Apercu Pro Black"/>
              </a:rPr>
              <a:t>Context – Our partners </a:t>
            </a:r>
            <a:endParaRPr lang="en-IE" dirty="0">
              <a:solidFill>
                <a:srgbClr val="FF0000"/>
              </a:solidFill>
              <a:latin typeface="Apercu Pro Black"/>
            </a:endParaRPr>
          </a:p>
        </p:txBody>
      </p:sp>
      <p:sp>
        <p:nvSpPr>
          <p:cNvPr id="4" name="Content Placeholder 3"/>
          <p:cNvSpPr txBox="1">
            <a:spLocks/>
          </p:cNvSpPr>
          <p:nvPr/>
        </p:nvSpPr>
        <p:spPr>
          <a:xfrm>
            <a:off x="107505" y="1556791"/>
            <a:ext cx="4392488" cy="2952329"/>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defRPr/>
            </a:pPr>
            <a:r>
              <a:rPr lang="en-IE" dirty="0"/>
              <a:t>Creative Schools is led by the Arts Council in partnership with the Department of Education and Skills and the Department of Tourism, Culture, Arts, Gaeltacht, Sport and Media</a:t>
            </a:r>
            <a:r>
              <a:rPr lang="en-GB" dirty="0"/>
              <a:t> </a:t>
            </a:r>
            <a:endParaRPr lang="en-IE" dirty="0"/>
          </a:p>
          <a:p>
            <a:pPr>
              <a:buFont typeface="Arial" panose="020B0604020202020204" pitchFamily="34" charset="0"/>
              <a:buChar char="•"/>
              <a:defRPr/>
            </a:pPr>
            <a:r>
              <a:rPr lang="en-IE" dirty="0"/>
              <a:t>Creative Schools is a flagship initiative of  </a:t>
            </a:r>
            <a:r>
              <a:rPr lang="en-IE" dirty="0" smtClean="0"/>
              <a:t>Creative Ireland’s Creative Youth</a:t>
            </a:r>
            <a:r>
              <a:rPr lang="en-IE" dirty="0"/>
              <a:t> </a:t>
            </a:r>
            <a:r>
              <a:rPr lang="en-IE" dirty="0" smtClean="0"/>
              <a:t>Plan.</a:t>
            </a:r>
            <a:endParaRPr lang="en-IE" dirty="0"/>
          </a:p>
          <a:p>
            <a:pPr>
              <a:buFont typeface="Arial" panose="020B0604020202020204" pitchFamily="34" charset="0"/>
              <a:buChar char="•"/>
              <a:defRPr/>
            </a:pPr>
            <a:endParaRPr lang="en-IE" sz="1800" dirty="0"/>
          </a:p>
          <a:p>
            <a:pPr>
              <a:buFont typeface="Arial" panose="020B0604020202020204" pitchFamily="34" charset="0"/>
              <a:buChar char="•"/>
              <a:defRPr/>
            </a:pPr>
            <a:endParaRPr lang="en-IE" sz="1800" dirty="0"/>
          </a:p>
          <a:p>
            <a:pPr marL="0" indent="0" algn="ctr">
              <a:defRPr/>
            </a:pPr>
            <a:endParaRPr lang="en-GB" dirty="0"/>
          </a:p>
        </p:txBody>
      </p:sp>
      <p:pic>
        <p:nvPicPr>
          <p:cNvPr id="5" name="Picture 4" descr="H:\NEW ART SECTOR SUPPORT AND DEVELOPMENT\YPCE\CREATIVE SCHOOLS\Partnership Logos\AC_FUND_TheArt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052135"/>
            <a:ext cx="1217672" cy="648072"/>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391" y="6052135"/>
            <a:ext cx="2082924" cy="648072"/>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646" y="5876815"/>
            <a:ext cx="2302375" cy="923505"/>
          </a:xfrm>
          <a:prstGeom prst="rect">
            <a:avLst/>
          </a:prstGeom>
        </p:spPr>
      </p:pic>
      <p:pic>
        <p:nvPicPr>
          <p:cNvPr id="7" name="Picture 2" descr="H:\NEW ART SECTOR SUPPORT AND DEVELOPMENT\YPCE\CREATIVE SCHOOLS\CREATIVE SCHOOLS\COMMUNICATIONS\Image Bank\Images Launch Event Feb 2018\Cathy_Children_Ju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040" y="1754430"/>
            <a:ext cx="4563614" cy="304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6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Objectives and priorities of the Creative Schools Initiative</a:t>
            </a:r>
          </a:p>
        </p:txBody>
      </p:sp>
      <p:sp>
        <p:nvSpPr>
          <p:cNvPr id="3" name="Content Placeholder 3"/>
          <p:cNvSpPr txBox="1">
            <a:spLocks/>
          </p:cNvSpPr>
          <p:nvPr/>
        </p:nvSpPr>
        <p:spPr>
          <a:xfrm>
            <a:off x="32926" y="1412776"/>
            <a:ext cx="5259154"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marL="0" indent="0"/>
            <a:endParaRPr lang="en-GB" sz="2300" dirty="0"/>
          </a:p>
        </p:txBody>
      </p:sp>
      <p:pic>
        <p:nvPicPr>
          <p:cNvPr id="3074" name="Picture 2" descr="H:\NEW ART SECTOR SUPPORT AND DEVELOPMENT\YPCE\CREATIVE SCHOOLS\CREATIVE SCHOOLS\NATIONAL CELEBRATION\2019\Flagship Images\Donegal\CreativeSchoolsBallybofey--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436" y="1789138"/>
            <a:ext cx="3454796" cy="2487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412776"/>
            <a:ext cx="5184576" cy="3662541"/>
          </a:xfrm>
          <a:prstGeom prst="rect">
            <a:avLst/>
          </a:prstGeom>
          <a:noFill/>
        </p:spPr>
        <p:txBody>
          <a:bodyPr wrap="square" rtlCol="0">
            <a:spAutoFit/>
          </a:bodyPr>
          <a:lstStyle/>
          <a:p>
            <a:r>
              <a:rPr lang="en-IE" sz="1800" b="1" dirty="0" smtClean="0">
                <a:solidFill>
                  <a:srgbClr val="000000"/>
                </a:solidFill>
                <a:latin typeface="Apercu Pro"/>
              </a:rPr>
              <a:t>The Creative Schools Initiative:</a:t>
            </a:r>
          </a:p>
          <a:p>
            <a:endParaRPr lang="en-IE" sz="1800" b="1" dirty="0" smtClean="0">
              <a:solidFill>
                <a:srgbClr val="000000"/>
              </a:solidFill>
              <a:latin typeface="Apercu Pro"/>
            </a:endParaRPr>
          </a:p>
          <a:p>
            <a:pPr marL="285750" indent="-285750">
              <a:buFont typeface="Arial" panose="020B0604020202020204" pitchFamily="34" charset="0"/>
              <a:buChar char="•"/>
            </a:pPr>
            <a:r>
              <a:rPr lang="en-IE" sz="1800" dirty="0" smtClean="0">
                <a:solidFill>
                  <a:srgbClr val="000000"/>
                </a:solidFill>
                <a:latin typeface="Apercu Pro"/>
              </a:rPr>
              <a:t>Supports schools </a:t>
            </a:r>
            <a:r>
              <a:rPr lang="en-IE" sz="1800" dirty="0">
                <a:solidFill>
                  <a:srgbClr val="000000"/>
                </a:solidFill>
                <a:latin typeface="Apercu Pro"/>
              </a:rPr>
              <a:t>to put the arts and creativity at the heart of children’s and young people’s lives. </a:t>
            </a:r>
            <a:endParaRPr lang="en-US" sz="1800" dirty="0" smtClean="0">
              <a:solidFill>
                <a:srgbClr val="000000"/>
              </a:solidFill>
              <a:latin typeface="Apercu Pro"/>
            </a:endParaRPr>
          </a:p>
          <a:p>
            <a:pPr marL="285750" indent="-285750">
              <a:buFont typeface="Arial" panose="020B0604020202020204" pitchFamily="34" charset="0"/>
              <a:buChar char="•"/>
            </a:pPr>
            <a:endParaRPr lang="en-US" sz="1800" dirty="0">
              <a:solidFill>
                <a:srgbClr val="000000"/>
              </a:solidFill>
              <a:latin typeface="Apercu Pro"/>
            </a:endParaRPr>
          </a:p>
          <a:p>
            <a:pPr marL="285750" indent="-285750">
              <a:buFont typeface="Arial" panose="020B0604020202020204" pitchFamily="34" charset="0"/>
              <a:buChar char="•"/>
            </a:pPr>
            <a:r>
              <a:rPr lang="en-US" sz="1800" dirty="0" smtClean="0">
                <a:solidFill>
                  <a:srgbClr val="000000"/>
                </a:solidFill>
                <a:latin typeface="Apercu Pro"/>
              </a:rPr>
              <a:t>Embeds the arts and creativity in teaching and learning; nurturing learners’ sense of agency and self-worth, ensuring a positive experience and strong outcomes for children and young people. </a:t>
            </a:r>
            <a:endParaRPr lang="en-US" sz="1800" dirty="0">
              <a:solidFill>
                <a:srgbClr val="000000"/>
              </a:solidFill>
              <a:latin typeface="Apercu Pro"/>
            </a:endParaRPr>
          </a:p>
          <a:p>
            <a:pPr marL="285750" indent="-285750">
              <a:buFont typeface="Arial" panose="020B0604020202020204" pitchFamily="34" charset="0"/>
              <a:buChar char="•"/>
            </a:pPr>
            <a:endParaRPr lang="en-US" sz="1800" dirty="0" smtClean="0">
              <a:solidFill>
                <a:srgbClr val="000000"/>
              </a:solidFill>
              <a:latin typeface="Apercu Pro"/>
            </a:endParaRPr>
          </a:p>
          <a:p>
            <a:endParaRPr lang="en-US" sz="1600" dirty="0" smtClean="0"/>
          </a:p>
        </p:txBody>
      </p:sp>
      <p:sp>
        <p:nvSpPr>
          <p:cNvPr id="4" name="TextBox 3"/>
          <p:cNvSpPr txBox="1"/>
          <p:nvPr/>
        </p:nvSpPr>
        <p:spPr>
          <a:xfrm>
            <a:off x="107504" y="4797152"/>
            <a:ext cx="8784976" cy="1846659"/>
          </a:xfrm>
          <a:prstGeom prst="rect">
            <a:avLst/>
          </a:prstGeom>
          <a:noFill/>
        </p:spPr>
        <p:txBody>
          <a:bodyPr wrap="square" rtlCol="0">
            <a:spAutoFit/>
          </a:bodyPr>
          <a:lstStyle/>
          <a:p>
            <a:pPr marL="285750" lvl="0" indent="-285750">
              <a:buFont typeface="Arial" panose="020B0604020202020204" pitchFamily="34" charset="0"/>
              <a:buChar char="•"/>
            </a:pPr>
            <a:r>
              <a:rPr lang="en-US" sz="1800" dirty="0">
                <a:solidFill>
                  <a:srgbClr val="000000"/>
                </a:solidFill>
                <a:latin typeface="Apercu Pro"/>
              </a:rPr>
              <a:t>Stimulates additional ways of working in schools that reinforce the impact of creativity on children and young people’s learning, development and well-being. </a:t>
            </a:r>
          </a:p>
          <a:p>
            <a:pPr lvl="0"/>
            <a:endParaRPr lang="en-US" sz="1800" dirty="0">
              <a:solidFill>
                <a:srgbClr val="000000"/>
              </a:solidFill>
              <a:latin typeface="Apercu Pro"/>
            </a:endParaRPr>
          </a:p>
          <a:p>
            <a:pPr marL="285750" lvl="0" indent="-285750">
              <a:buFont typeface="Arial" panose="020B0604020202020204" pitchFamily="34" charset="0"/>
              <a:buChar char="•"/>
            </a:pPr>
            <a:r>
              <a:rPr lang="en-US" sz="1800" dirty="0">
                <a:solidFill>
                  <a:srgbClr val="000000"/>
                </a:solidFill>
                <a:latin typeface="Apercu Pro"/>
              </a:rPr>
              <a:t>Develops partnerships and mechanisms that enable sustained relationships between schools and the arts and cultural sectors. </a:t>
            </a:r>
          </a:p>
          <a:p>
            <a:endParaRPr lang="en-GB" dirty="0"/>
          </a:p>
        </p:txBody>
      </p:sp>
    </p:spTree>
    <p:extLst>
      <p:ext uri="{BB962C8B-B14F-4D97-AF65-F5344CB8AC3E}">
        <p14:creationId xmlns:p14="http://schemas.microsoft.com/office/powerpoint/2010/main" val="938567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Objectives and priorities of the Creative Schools Initiative</a:t>
            </a:r>
          </a:p>
        </p:txBody>
      </p:sp>
      <p:sp>
        <p:nvSpPr>
          <p:cNvPr id="3" name="Content Placeholder 3"/>
          <p:cNvSpPr txBox="1">
            <a:spLocks/>
          </p:cNvSpPr>
          <p:nvPr/>
        </p:nvSpPr>
        <p:spPr>
          <a:xfrm>
            <a:off x="467544" y="1556792"/>
            <a:ext cx="8352928"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IE" sz="2800" dirty="0"/>
          </a:p>
          <a:p>
            <a:pPr>
              <a:buFont typeface="Arial" panose="020B0604020202020204" pitchFamily="34" charset="0"/>
              <a:buChar char="•"/>
            </a:pPr>
            <a:endParaRPr lang="en-GB" dirty="0"/>
          </a:p>
        </p:txBody>
      </p:sp>
      <p:pic>
        <p:nvPicPr>
          <p:cNvPr id="4098" name="Picture 2" descr="H:\NEW ART SECTOR SUPPORT AND DEVELOPMENT\YPCE\CREATIVE SCHOOLS\CREATIVE SCHOOLS\NATIONAL CELEBRATION\2019\Flagship Images\Donegal\CreativeSchoolsBallybofey--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30648"/>
            <a:ext cx="4248472" cy="2697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52" y="1524596"/>
            <a:ext cx="4637956" cy="2616101"/>
          </a:xfrm>
          <a:prstGeom prst="rect">
            <a:avLst/>
          </a:prstGeom>
        </p:spPr>
        <p:txBody>
          <a:bodyPr wrap="square">
            <a:spAutoFit/>
          </a:bodyPr>
          <a:lstStyle/>
          <a:p>
            <a:pPr marL="342900" indent="-342900">
              <a:buFont typeface="Arial" panose="020B0604020202020204" pitchFamily="34" charset="0"/>
              <a:buChar char="•"/>
            </a:pPr>
            <a:r>
              <a:rPr lang="en-IE" sz="2000" b="1" dirty="0">
                <a:solidFill>
                  <a:srgbClr val="000000"/>
                </a:solidFill>
              </a:rPr>
              <a:t>The Creative Schools Initiative:</a:t>
            </a:r>
          </a:p>
          <a:p>
            <a:pPr lvl="0"/>
            <a:endParaRPr lang="en-IE" sz="2000" dirty="0">
              <a:solidFill>
                <a:srgbClr val="000000"/>
              </a:solidFill>
            </a:endParaRPr>
          </a:p>
          <a:p>
            <a:pPr marL="342900" lvl="0" indent="-342900">
              <a:buFont typeface="Arial" panose="020B0604020202020204" pitchFamily="34" charset="0"/>
              <a:buChar char="•"/>
            </a:pPr>
            <a:r>
              <a:rPr lang="en-GB" sz="2000" dirty="0" smtClean="0">
                <a:solidFill>
                  <a:srgbClr val="000000"/>
                </a:solidFill>
              </a:rPr>
              <a:t>Provides creative </a:t>
            </a:r>
            <a:r>
              <a:rPr lang="en-GB" sz="2000" dirty="0">
                <a:solidFill>
                  <a:srgbClr val="000000"/>
                </a:solidFill>
              </a:rPr>
              <a:t>ways to ensure that children and young people have a central role in the Creative Schools process and that their voices are </a:t>
            </a:r>
            <a:r>
              <a:rPr lang="en-GB" sz="2000" dirty="0" smtClean="0">
                <a:solidFill>
                  <a:srgbClr val="000000"/>
                </a:solidFill>
              </a:rPr>
              <a:t>heard.</a:t>
            </a:r>
          </a:p>
          <a:p>
            <a:pPr marL="285750" indent="-285750">
              <a:buFont typeface="Arial" panose="020B0604020202020204" pitchFamily="34" charset="0"/>
              <a:buChar char="•"/>
            </a:pPr>
            <a:endParaRPr lang="en-US" dirty="0" smtClean="0">
              <a:solidFill>
                <a:srgbClr val="000000"/>
              </a:solidFill>
            </a:endParaRPr>
          </a:p>
        </p:txBody>
      </p:sp>
      <p:sp>
        <p:nvSpPr>
          <p:cNvPr id="5" name="TextBox 4"/>
          <p:cNvSpPr txBox="1"/>
          <p:nvPr/>
        </p:nvSpPr>
        <p:spPr>
          <a:xfrm>
            <a:off x="14684" y="4489715"/>
            <a:ext cx="9030444" cy="267765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rPr>
              <a:t>Empowers children and young people to develop, implement and evaluate arts and creative activity throughout their schools.</a:t>
            </a: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dirty="0">
                <a:solidFill>
                  <a:srgbClr val="000000"/>
                </a:solidFill>
              </a:rPr>
              <a:t>Provides opportunities for children and young people to build their artistic and creative skills; to communicate, collaborate, stimulate their imaginations, be inventive, and to harness their curiosity. </a:t>
            </a:r>
          </a:p>
          <a:p>
            <a:pPr marL="342900" lvl="0" indent="-342900">
              <a:buFont typeface="Arial" panose="020B0604020202020204" pitchFamily="34" charset="0"/>
              <a:buChar char="•"/>
            </a:pPr>
            <a:endParaRPr lang="en-GB" dirty="0">
              <a:solidFill>
                <a:srgbClr val="000000"/>
              </a:solidFill>
            </a:endParaRPr>
          </a:p>
          <a:p>
            <a:endParaRPr lang="en-GB" dirty="0"/>
          </a:p>
        </p:txBody>
      </p:sp>
    </p:spTree>
    <p:extLst>
      <p:ext uri="{BB962C8B-B14F-4D97-AF65-F5344CB8AC3E}">
        <p14:creationId xmlns:p14="http://schemas.microsoft.com/office/powerpoint/2010/main" val="3549779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Schools: a whole-school developmental process </a:t>
            </a:r>
            <a:endParaRPr lang="en-IE"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07653603"/>
              </p:ext>
            </p:extLst>
          </p:nvPr>
        </p:nvGraphicFramePr>
        <p:xfrm>
          <a:off x="468313" y="1557338"/>
          <a:ext cx="8424862" cy="50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3"/>
          <p:cNvSpPr txBox="1">
            <a:spLocks/>
          </p:cNvSpPr>
          <p:nvPr/>
        </p:nvSpPr>
        <p:spPr>
          <a:xfrm>
            <a:off x="467544" y="1556792"/>
            <a:ext cx="8352928"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IE" sz="2800" dirty="0"/>
          </a:p>
          <a:p>
            <a:pPr>
              <a:buFont typeface="Arial" panose="020B0604020202020204" pitchFamily="34" charset="0"/>
              <a:buChar char="•"/>
            </a:pPr>
            <a:endParaRPr lang="en-GB" dirty="0"/>
          </a:p>
        </p:txBody>
      </p:sp>
      <p:sp>
        <p:nvSpPr>
          <p:cNvPr id="5" name="TextBox 4"/>
          <p:cNvSpPr txBox="1"/>
          <p:nvPr/>
        </p:nvSpPr>
        <p:spPr>
          <a:xfrm>
            <a:off x="0" y="4392162"/>
            <a:ext cx="9030444" cy="830997"/>
          </a:xfrm>
          <a:prstGeom prst="rect">
            <a:avLst/>
          </a:prstGeom>
          <a:noFill/>
        </p:spPr>
        <p:txBody>
          <a:bodyPr wrap="square" rtlCol="0">
            <a:spAutoFit/>
          </a:bodyPr>
          <a:lstStyle/>
          <a:p>
            <a:pPr marL="342900" lvl="0" indent="-342900">
              <a:buFont typeface="Arial" panose="020B0604020202020204" pitchFamily="34" charset="0"/>
              <a:buChar char="•"/>
            </a:pPr>
            <a:endParaRPr lang="en-GB" dirty="0">
              <a:solidFill>
                <a:srgbClr val="000000"/>
              </a:solidFill>
            </a:endParaRPr>
          </a:p>
          <a:p>
            <a:endParaRPr lang="en-GB" dirty="0"/>
          </a:p>
        </p:txBody>
      </p:sp>
      <p:sp>
        <p:nvSpPr>
          <p:cNvPr id="9" name="TextBox 8"/>
          <p:cNvSpPr txBox="1"/>
          <p:nvPr/>
        </p:nvSpPr>
        <p:spPr>
          <a:xfrm>
            <a:off x="2051720" y="2294462"/>
            <a:ext cx="504056" cy="584775"/>
          </a:xfrm>
          <a:prstGeom prst="rect">
            <a:avLst/>
          </a:prstGeom>
          <a:solidFill>
            <a:srgbClr val="CEE1FE"/>
          </a:solidFill>
        </p:spPr>
        <p:txBody>
          <a:bodyPr wrap="square" rtlCol="0">
            <a:spAutoFit/>
          </a:bodyPr>
          <a:lstStyle/>
          <a:p>
            <a:r>
              <a:rPr lang="en-US" sz="3200" b="1" dirty="0" smtClean="0">
                <a:solidFill>
                  <a:schemeClr val="bg2"/>
                </a:solidFill>
              </a:rPr>
              <a:t>1</a:t>
            </a:r>
            <a:endParaRPr lang="en-IE" sz="3200" b="1" dirty="0">
              <a:solidFill>
                <a:schemeClr val="bg2"/>
              </a:solidFill>
            </a:endParaRPr>
          </a:p>
        </p:txBody>
      </p:sp>
      <p:sp>
        <p:nvSpPr>
          <p:cNvPr id="11" name="TextBox 10"/>
          <p:cNvSpPr txBox="1"/>
          <p:nvPr/>
        </p:nvSpPr>
        <p:spPr>
          <a:xfrm>
            <a:off x="6697936" y="2146091"/>
            <a:ext cx="413196" cy="584775"/>
          </a:xfrm>
          <a:prstGeom prst="rect">
            <a:avLst/>
          </a:prstGeom>
          <a:solidFill>
            <a:srgbClr val="CEE1FE"/>
          </a:solidFill>
        </p:spPr>
        <p:txBody>
          <a:bodyPr wrap="square" rtlCol="0">
            <a:spAutoFit/>
          </a:bodyPr>
          <a:lstStyle/>
          <a:p>
            <a:r>
              <a:rPr lang="en-US" sz="3200" b="1" dirty="0" smtClean="0">
                <a:solidFill>
                  <a:schemeClr val="bg2"/>
                </a:solidFill>
              </a:rPr>
              <a:t>2</a:t>
            </a:r>
            <a:endParaRPr lang="en-IE" sz="3200" b="1" dirty="0">
              <a:solidFill>
                <a:schemeClr val="bg2"/>
              </a:solidFill>
            </a:endParaRPr>
          </a:p>
        </p:txBody>
      </p:sp>
      <p:sp>
        <p:nvSpPr>
          <p:cNvPr id="12" name="TextBox 11"/>
          <p:cNvSpPr txBox="1"/>
          <p:nvPr/>
        </p:nvSpPr>
        <p:spPr>
          <a:xfrm>
            <a:off x="5661324" y="6145212"/>
            <a:ext cx="360040" cy="584775"/>
          </a:xfrm>
          <a:prstGeom prst="rect">
            <a:avLst/>
          </a:prstGeom>
          <a:solidFill>
            <a:srgbClr val="CEE1FE"/>
          </a:solidFill>
        </p:spPr>
        <p:txBody>
          <a:bodyPr wrap="square" rtlCol="0">
            <a:spAutoFit/>
          </a:bodyPr>
          <a:lstStyle/>
          <a:p>
            <a:r>
              <a:rPr lang="en-US" sz="3200" b="1" dirty="0" smtClean="0">
                <a:solidFill>
                  <a:schemeClr val="bg2"/>
                </a:solidFill>
              </a:rPr>
              <a:t>3</a:t>
            </a:r>
            <a:endParaRPr lang="en-IE" sz="3200" b="1" dirty="0">
              <a:solidFill>
                <a:schemeClr val="bg2"/>
              </a:solidFill>
            </a:endParaRPr>
          </a:p>
        </p:txBody>
      </p:sp>
      <p:sp>
        <p:nvSpPr>
          <p:cNvPr id="15" name="Right Arrow 14"/>
          <p:cNvSpPr/>
          <p:nvPr/>
        </p:nvSpPr>
        <p:spPr bwMode="auto">
          <a:xfrm rot="1918409">
            <a:off x="5592603" y="1696788"/>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17" name="Right Arrow 16"/>
          <p:cNvSpPr/>
          <p:nvPr/>
        </p:nvSpPr>
        <p:spPr bwMode="auto">
          <a:xfrm rot="7700947">
            <a:off x="6183134" y="5402431"/>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22" name="Right Arrow 21"/>
          <p:cNvSpPr/>
          <p:nvPr/>
        </p:nvSpPr>
        <p:spPr bwMode="auto">
          <a:xfrm rot="19871872">
            <a:off x="2694408" y="1720194"/>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23" name="Right Arrow 22"/>
          <p:cNvSpPr/>
          <p:nvPr/>
        </p:nvSpPr>
        <p:spPr bwMode="auto">
          <a:xfrm rot="12282731">
            <a:off x="3059832" y="6163964"/>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4" name="Right Arrow 3"/>
          <p:cNvSpPr/>
          <p:nvPr/>
        </p:nvSpPr>
        <p:spPr bwMode="auto">
          <a:xfrm>
            <a:off x="611560" y="1772816"/>
            <a:ext cx="45719" cy="457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1052858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891B9A0-D2C6-4994-A6D2-107DA7155D77}"/>
              </a:ext>
            </a:extLst>
          </p:cNvPr>
          <p:cNvSpPr>
            <a:spLocks noGrp="1"/>
          </p:cNvSpPr>
          <p:nvPr>
            <p:ph type="title"/>
          </p:nvPr>
        </p:nvSpPr>
        <p:spPr/>
        <p:txBody>
          <a:bodyPr/>
          <a:lstStyle/>
          <a:p>
            <a:r>
              <a:rPr lang="en-GB" dirty="0"/>
              <a:t>What supports do Creative Schools receive?</a:t>
            </a:r>
          </a:p>
        </p:txBody>
      </p:sp>
    </p:spTree>
    <p:extLst>
      <p:ext uri="{BB962C8B-B14F-4D97-AF65-F5344CB8AC3E}">
        <p14:creationId xmlns:p14="http://schemas.microsoft.com/office/powerpoint/2010/main" val="393675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What support will Creative Schools receive?</a:t>
            </a:r>
          </a:p>
        </p:txBody>
      </p:sp>
      <p:sp>
        <p:nvSpPr>
          <p:cNvPr id="4" name="Content Placeholder 3"/>
          <p:cNvSpPr txBox="1">
            <a:spLocks/>
          </p:cNvSpPr>
          <p:nvPr/>
        </p:nvSpPr>
        <p:spPr>
          <a:xfrm>
            <a:off x="467544" y="1556792"/>
            <a:ext cx="8424936"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GB" sz="2000" dirty="0"/>
          </a:p>
          <a:p>
            <a:pPr>
              <a:buFont typeface="Arial" panose="020B0604020202020204" pitchFamily="34" charset="0"/>
              <a:buChar char="•"/>
            </a:pPr>
            <a:endParaRPr lang="en-IE" kern="0" dirty="0"/>
          </a:p>
        </p:txBody>
      </p:sp>
      <p:sp>
        <p:nvSpPr>
          <p:cNvPr id="2" name="TextBox 1">
            <a:extLst>
              <a:ext uri="{FF2B5EF4-FFF2-40B4-BE49-F238E27FC236}">
                <a16:creationId xmlns:a16="http://schemas.microsoft.com/office/drawing/2014/main" xmlns="" id="{1286B2D1-AD86-4D69-94C4-077A245AA1CF}"/>
              </a:ext>
            </a:extLst>
          </p:cNvPr>
          <p:cNvSpPr txBox="1"/>
          <p:nvPr/>
        </p:nvSpPr>
        <p:spPr>
          <a:xfrm>
            <a:off x="251520" y="1435739"/>
            <a:ext cx="5112568" cy="2677656"/>
          </a:xfrm>
          <a:prstGeom prst="rect">
            <a:avLst/>
          </a:prstGeom>
          <a:solidFill>
            <a:srgbClr val="FF8001"/>
          </a:solidFill>
        </p:spPr>
        <p:txBody>
          <a:bodyPr wrap="square" rtlCol="0">
            <a:spAutoFit/>
          </a:bodyPr>
          <a:lstStyle/>
          <a:p>
            <a:r>
              <a:rPr lang="en-GB" b="1" dirty="0"/>
              <a:t> UP TO 9</a:t>
            </a:r>
          </a:p>
          <a:p>
            <a:r>
              <a:rPr lang="en-GB" dirty="0"/>
              <a:t>days of support from a Creative Associate </a:t>
            </a:r>
            <a:r>
              <a:rPr lang="en-GB" dirty="0" smtClean="0"/>
              <a:t>each </a:t>
            </a:r>
            <a:r>
              <a:rPr lang="en-GB" dirty="0"/>
              <a:t>year for 2 years.</a:t>
            </a:r>
            <a:br>
              <a:rPr lang="en-GB" dirty="0"/>
            </a:br>
            <a:r>
              <a:rPr lang="en-GB" dirty="0"/>
              <a:t>The Arts Council contracts and pays the CA.</a:t>
            </a:r>
          </a:p>
          <a:p>
            <a:r>
              <a:rPr lang="en-GB" dirty="0"/>
              <a:t>The total value of this is over two years is </a:t>
            </a:r>
            <a:r>
              <a:rPr lang="en-GB" b="1" dirty="0"/>
              <a:t>€5,400  </a:t>
            </a:r>
            <a:endParaRPr lang="en-GB" dirty="0"/>
          </a:p>
        </p:txBody>
      </p:sp>
      <p:sp>
        <p:nvSpPr>
          <p:cNvPr id="7" name="TextBox 6">
            <a:extLst>
              <a:ext uri="{FF2B5EF4-FFF2-40B4-BE49-F238E27FC236}">
                <a16:creationId xmlns:a16="http://schemas.microsoft.com/office/drawing/2014/main" xmlns="" id="{CF1C2001-AA4A-4B89-B141-3D67997991A8}"/>
              </a:ext>
            </a:extLst>
          </p:cNvPr>
          <p:cNvSpPr txBox="1"/>
          <p:nvPr/>
        </p:nvSpPr>
        <p:spPr>
          <a:xfrm>
            <a:off x="283771" y="4370328"/>
            <a:ext cx="4288229" cy="1938992"/>
          </a:xfrm>
          <a:prstGeom prst="rect">
            <a:avLst/>
          </a:prstGeom>
          <a:solidFill>
            <a:schemeClr val="accent1">
              <a:lumMod val="50000"/>
            </a:schemeClr>
          </a:solidFill>
        </p:spPr>
        <p:txBody>
          <a:bodyPr wrap="square" rtlCol="0">
            <a:spAutoFit/>
          </a:bodyPr>
          <a:lstStyle/>
          <a:p>
            <a:r>
              <a:rPr lang="en-GB" b="1" dirty="0"/>
              <a:t>€4,000 </a:t>
            </a:r>
          </a:p>
          <a:p>
            <a:r>
              <a:rPr lang="en-GB" dirty="0"/>
              <a:t>Once-off grant to implement your plans over two school years - 2021-22 and 2022-23.</a:t>
            </a:r>
            <a:br>
              <a:rPr lang="en-GB" dirty="0"/>
            </a:br>
            <a:r>
              <a:rPr lang="en-GB" dirty="0"/>
              <a:t> </a:t>
            </a:r>
          </a:p>
        </p:txBody>
      </p:sp>
      <p:sp>
        <p:nvSpPr>
          <p:cNvPr id="8" name="TextBox 7">
            <a:extLst>
              <a:ext uri="{FF2B5EF4-FFF2-40B4-BE49-F238E27FC236}">
                <a16:creationId xmlns:a16="http://schemas.microsoft.com/office/drawing/2014/main" xmlns="" id="{87C57B1E-0193-4F96-8035-DDA7C0A6950D}"/>
              </a:ext>
            </a:extLst>
          </p:cNvPr>
          <p:cNvSpPr txBox="1"/>
          <p:nvPr/>
        </p:nvSpPr>
        <p:spPr>
          <a:xfrm>
            <a:off x="4761935" y="4370328"/>
            <a:ext cx="4071240" cy="1569660"/>
          </a:xfrm>
          <a:prstGeom prst="rect">
            <a:avLst/>
          </a:prstGeom>
          <a:noFill/>
          <a:ln w="41275">
            <a:solidFill>
              <a:srgbClr val="4D3B6E"/>
            </a:solidFill>
          </a:ln>
        </p:spPr>
        <p:txBody>
          <a:bodyPr wrap="square" rtlCol="0">
            <a:spAutoFit/>
          </a:bodyPr>
          <a:lstStyle/>
          <a:p>
            <a:r>
              <a:rPr lang="en-GB" dirty="0">
                <a:solidFill>
                  <a:srgbClr val="000000"/>
                </a:solidFill>
              </a:rPr>
              <a:t>Virtual training for the  School Coordinator and self-directed learning and networking opportunities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43" y="1797538"/>
            <a:ext cx="2260674" cy="2173456"/>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7201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6F9D95-2057-7748-8153-DD336117A983}"/>
              </a:ext>
            </a:extLst>
          </p:cNvPr>
          <p:cNvSpPr>
            <a:spLocks noGrp="1"/>
          </p:cNvSpPr>
          <p:nvPr>
            <p:ph type="title"/>
          </p:nvPr>
        </p:nvSpPr>
        <p:spPr/>
        <p:txBody>
          <a:bodyPr/>
          <a:lstStyle/>
          <a:p>
            <a:r>
              <a:rPr lang="en-US" dirty="0"/>
              <a:t>Understanding the role of the Creative Associate </a:t>
            </a:r>
          </a:p>
        </p:txBody>
      </p:sp>
      <p:pic>
        <p:nvPicPr>
          <p:cNvPr id="4" name="Picture 3">
            <a:extLst>
              <a:ext uri="{FF2B5EF4-FFF2-40B4-BE49-F238E27FC236}">
                <a16:creationId xmlns="" xmlns:a16="http://schemas.microsoft.com/office/drawing/2014/main" id="{94C65739-0D75-904D-A3C8-2F6FC7DB3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9" y="1380499"/>
            <a:ext cx="9117221" cy="5477501"/>
          </a:xfrm>
          <a:prstGeom prst="rect">
            <a:avLst/>
          </a:prstGeom>
        </p:spPr>
      </p:pic>
      <p:sp>
        <p:nvSpPr>
          <p:cNvPr id="5" name="TextBox 4">
            <a:extLst>
              <a:ext uri="{FF2B5EF4-FFF2-40B4-BE49-F238E27FC236}">
                <a16:creationId xmlns="" xmlns:a16="http://schemas.microsoft.com/office/drawing/2014/main" id="{0F25C5E7-20FC-CF40-B913-91FF4AEE326D}"/>
              </a:ext>
            </a:extLst>
          </p:cNvPr>
          <p:cNvSpPr txBox="1"/>
          <p:nvPr/>
        </p:nvSpPr>
        <p:spPr>
          <a:xfrm>
            <a:off x="2550868" y="1668131"/>
            <a:ext cx="3244751"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 Creative Associate is there to help, support and advise you at all stages of the Creative Schools </a:t>
            </a:r>
            <a:r>
              <a:rPr kumimoji="0" lang="en-US" sz="1600" b="0" i="0" u="none" strike="noStrike" kern="0" cap="none" spc="0" normalizeH="0" baseline="0" noProof="0" dirty="0" smtClean="0">
                <a:ln>
                  <a:noFill/>
                </a:ln>
                <a:solidFill>
                  <a:srgbClr val="FFFFFF"/>
                </a:solidFill>
                <a:effectLst/>
                <a:uLnTx/>
                <a:uFillTx/>
                <a:latin typeface="Arial"/>
                <a:cs typeface="Arial"/>
                <a:sym typeface="Arial"/>
              </a:rPr>
              <a:t>journey</a:t>
            </a: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TextBox 6">
            <a:extLst>
              <a:ext uri="{FF2B5EF4-FFF2-40B4-BE49-F238E27FC236}">
                <a16:creationId xmlns="" xmlns:a16="http://schemas.microsoft.com/office/drawing/2014/main" id="{0EA91C8F-CBA7-F547-A265-31DE5ACEDA57}"/>
              </a:ext>
            </a:extLst>
          </p:cNvPr>
          <p:cNvSpPr txBox="1"/>
          <p:nvPr/>
        </p:nvSpPr>
        <p:spPr>
          <a:xfrm>
            <a:off x="5573043" y="5515492"/>
            <a:ext cx="3244751" cy="830997"/>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will support </a:t>
            </a:r>
            <a:r>
              <a:rPr lang="en-US" sz="1600" noProof="0" dirty="0">
                <a:solidFill>
                  <a:srgbClr val="FFFFFF"/>
                </a:solidFill>
              </a:rPr>
              <a:t>you to </a:t>
            </a:r>
            <a:r>
              <a:rPr kumimoji="0" lang="en-US" sz="1600" b="0" i="0" u="none" strike="noStrike" kern="0" cap="none" spc="0" normalizeH="0" baseline="0" noProof="0" dirty="0">
                <a:ln>
                  <a:noFill/>
                </a:ln>
                <a:solidFill>
                  <a:srgbClr val="FFFFFF"/>
                </a:solidFill>
                <a:effectLst/>
                <a:uLnTx/>
                <a:uFillTx/>
                <a:latin typeface="Arial"/>
                <a:cs typeface="Arial"/>
                <a:sym typeface="Arial"/>
              </a:rPr>
              <a:t>put the arts and creativity at the heart of your school community  </a:t>
            </a:r>
          </a:p>
        </p:txBody>
      </p:sp>
      <p:sp>
        <p:nvSpPr>
          <p:cNvPr id="8" name="TextBox 7">
            <a:extLst>
              <a:ext uri="{FF2B5EF4-FFF2-40B4-BE49-F238E27FC236}">
                <a16:creationId xmlns="" xmlns:a16="http://schemas.microsoft.com/office/drawing/2014/main" id="{DCA288C0-2B0A-044A-8A67-7BC0EF28E2D8}"/>
              </a:ext>
            </a:extLst>
          </p:cNvPr>
          <p:cNvSpPr txBox="1"/>
          <p:nvPr/>
        </p:nvSpPr>
        <p:spPr>
          <a:xfrm>
            <a:off x="515643" y="5392381"/>
            <a:ext cx="3657600"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have specialist knowledge in arts and education and will help deepen the expertise that is already in the school </a:t>
            </a:r>
          </a:p>
        </p:txBody>
      </p:sp>
      <p:sp>
        <p:nvSpPr>
          <p:cNvPr id="10" name="TextBox 9">
            <a:extLst>
              <a:ext uri="{FF2B5EF4-FFF2-40B4-BE49-F238E27FC236}">
                <a16:creationId xmlns="" xmlns:a16="http://schemas.microsoft.com/office/drawing/2014/main" id="{1B01CEF6-90A9-FB4B-907D-3CFA51D3E79E}"/>
              </a:ext>
            </a:extLst>
          </p:cNvPr>
          <p:cNvSpPr txBox="1"/>
          <p:nvPr/>
        </p:nvSpPr>
        <p:spPr>
          <a:xfrm>
            <a:off x="5847657" y="3095768"/>
            <a:ext cx="2970137" cy="830997"/>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are a critical</a:t>
            </a:r>
            <a:r>
              <a:rPr kumimoji="0" lang="en-US" sz="1600" b="0" i="0" u="none" strike="noStrike" kern="0" cap="none" spc="0" normalizeH="0" noProof="0" dirty="0">
                <a:ln>
                  <a:noFill/>
                </a:ln>
                <a:solidFill>
                  <a:srgbClr val="FFFFFF"/>
                </a:solidFill>
                <a:effectLst/>
                <a:uLnTx/>
                <a:uFillTx/>
                <a:latin typeface="Arial"/>
                <a:cs typeface="Arial"/>
                <a:sym typeface="Arial"/>
              </a:rPr>
              <a:t> friend, </a:t>
            </a:r>
            <a:r>
              <a:rPr kumimoji="0" lang="en-US" sz="1600" b="0" i="0" u="none" strike="noStrike" kern="0" cap="none" spc="0" normalizeH="0" baseline="0" noProof="0" dirty="0">
                <a:ln>
                  <a:noFill/>
                </a:ln>
                <a:solidFill>
                  <a:srgbClr val="FFFFFF"/>
                </a:solidFill>
                <a:effectLst/>
                <a:uLnTx/>
                <a:uFillTx/>
                <a:latin typeface="Arial"/>
                <a:cs typeface="Arial"/>
                <a:sym typeface="Arial"/>
              </a:rPr>
              <a:t> challenging you to think in new ways </a:t>
            </a:r>
          </a:p>
        </p:txBody>
      </p:sp>
      <p:sp>
        <p:nvSpPr>
          <p:cNvPr id="9" name="TextBox 8">
            <a:extLst>
              <a:ext uri="{FF2B5EF4-FFF2-40B4-BE49-F238E27FC236}">
                <a16:creationId xmlns="" xmlns:a16="http://schemas.microsoft.com/office/drawing/2014/main" id="{1FAD527F-2EDC-42A3-96C6-24E03884F9DB}"/>
              </a:ext>
            </a:extLst>
          </p:cNvPr>
          <p:cNvSpPr txBox="1"/>
          <p:nvPr/>
        </p:nvSpPr>
        <p:spPr>
          <a:xfrm>
            <a:off x="467544" y="3308958"/>
            <a:ext cx="3244751"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will work with you to understand and value your starting point as a Creative</a:t>
            </a:r>
            <a:r>
              <a:rPr kumimoji="0" lang="en-US" sz="1600" b="0" i="0" u="none" strike="noStrike" kern="0" cap="none" spc="0" normalizeH="0" noProof="0" dirty="0">
                <a:ln>
                  <a:noFill/>
                </a:ln>
                <a:solidFill>
                  <a:srgbClr val="FFFFFF"/>
                </a:solidFill>
                <a:effectLst/>
                <a:uLnTx/>
                <a:uFillTx/>
                <a:latin typeface="Arial"/>
                <a:cs typeface="Arial"/>
                <a:sym typeface="Arial"/>
              </a:rPr>
              <a:t> School</a:t>
            </a: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8121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9" grpId="0" animBg="1"/>
    </p:bldLst>
  </p:timing>
</p:sld>
</file>

<file path=ppt/theme/theme1.xml><?xml version="1.0" encoding="utf-8"?>
<a:theme xmlns:a="http://schemas.openxmlformats.org/drawingml/2006/main" name="Creative Schools powerpoint template 2">
  <a:themeElements>
    <a:clrScheme name="Arts Council Colours">
      <a:dk1>
        <a:srgbClr val="102856"/>
      </a:dk1>
      <a:lt1>
        <a:srgbClr val="FFFFFF"/>
      </a:lt1>
      <a:dk2>
        <a:srgbClr val="6D88BD"/>
      </a:dk2>
      <a:lt2>
        <a:srgbClr val="FFFFFF"/>
      </a:lt2>
      <a:accent1>
        <a:srgbClr val="B1CDEC"/>
      </a:accent1>
      <a:accent2>
        <a:srgbClr val="EDD222"/>
      </a:accent2>
      <a:accent3>
        <a:srgbClr val="DC9300"/>
      </a:accent3>
      <a:accent4>
        <a:srgbClr val="B3AB83"/>
      </a:accent4>
      <a:accent5>
        <a:srgbClr val="A62C08"/>
      </a:accent5>
      <a:accent6>
        <a:srgbClr val="B1AC00"/>
      </a:accent6>
      <a:hlink>
        <a:srgbClr val="00603B"/>
      </a:hlink>
      <a:folHlink>
        <a:srgbClr val="6D5D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F0CDEDA3F1D74E80DAF8C0AB60B2C6" ma:contentTypeVersion="10" ma:contentTypeDescription="Create a new document." ma:contentTypeScope="" ma:versionID="138875f3b22f5d86db52dca5d33a2282">
  <xsd:schema xmlns:xsd="http://www.w3.org/2001/XMLSchema" xmlns:xs="http://www.w3.org/2001/XMLSchema" xmlns:p="http://schemas.microsoft.com/office/2006/metadata/properties" xmlns:ns2="fa177322-8554-4703-94fc-584f6fd78f27" xmlns:ns3="6bf27fe0-e5e1-409d-af2c-9f48cea10dee" targetNamespace="http://schemas.microsoft.com/office/2006/metadata/properties" ma:root="true" ma:fieldsID="9a008eb7f8ea71ee838f628cff9d3f69" ns2:_="" ns3:_="">
    <xsd:import namespace="fa177322-8554-4703-94fc-584f6fd78f27"/>
    <xsd:import namespace="6bf27fe0-e5e1-409d-af2c-9f48cea10d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77322-8554-4703-94fc-584f6fd78f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f27fe0-e5e1-409d-af2c-9f48cea10d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6082B-ADCB-4173-8287-9D6D3001A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77322-8554-4703-94fc-584f6fd78f27"/>
    <ds:schemaRef ds:uri="6bf27fe0-e5e1-409d-af2c-9f48cea10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7342A3-0495-4F2F-9B57-057D64661940}">
  <ds:schemaRefs>
    <ds:schemaRef ds:uri="fa177322-8554-4703-94fc-584f6fd78f27"/>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bf27fe0-e5e1-409d-af2c-9f48cea10dee"/>
    <ds:schemaRef ds:uri="http://www.w3.org/XML/1998/namespace"/>
  </ds:schemaRefs>
</ds:datastoreItem>
</file>

<file path=customXml/itemProps3.xml><?xml version="1.0" encoding="utf-8"?>
<ds:datastoreItem xmlns:ds="http://schemas.openxmlformats.org/officeDocument/2006/customXml" ds:itemID="{774FF7A0-7BC1-4377-A20C-5F3AA583A2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TotalTime>
  <Words>1062</Words>
  <Application>Microsoft Office PowerPoint</Application>
  <PresentationFormat>On-screen Show (4:3)</PresentationFormat>
  <Paragraphs>103</Paragraphs>
  <Slides>14</Slides>
  <Notes>11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14</vt:i4>
      </vt:variant>
    </vt:vector>
  </HeadingPairs>
  <TitlesOfParts>
    <vt:vector size="31" baseType="lpstr">
      <vt:lpstr>MS PGothic</vt:lpstr>
      <vt:lpstr>MS PGothic</vt:lpstr>
      <vt:lpstr>Apercu Pro</vt:lpstr>
      <vt:lpstr>Apercu Pro Black</vt:lpstr>
      <vt:lpstr>Apercu Pro Medium</vt:lpstr>
      <vt:lpstr>Arial</vt:lpstr>
      <vt:lpstr>Calibri</vt:lpstr>
      <vt:lpstr>Geneva</vt:lpstr>
      <vt:lpstr>ITCFranklinGothic LT Book</vt:lpstr>
      <vt:lpstr>ITCFranklinGothic LT Demi</vt:lpstr>
      <vt:lpstr>Lato</vt:lpstr>
      <vt:lpstr>Lucida Grande</vt:lpstr>
      <vt:lpstr>sofia-pro</vt:lpstr>
      <vt:lpstr>Times</vt:lpstr>
      <vt:lpstr>Times New Roman</vt:lpstr>
      <vt:lpstr>Ubuntu</vt:lpstr>
      <vt:lpstr>Creative Schools powerpoint template 2</vt:lpstr>
      <vt:lpstr>PowerPoint Presentation</vt:lpstr>
      <vt:lpstr>Context, objectives and priorities of the Creative Schools Initiative </vt:lpstr>
      <vt:lpstr>Context – Our partners </vt:lpstr>
      <vt:lpstr>Objectives and priorities of the Creative Schools Initiative</vt:lpstr>
      <vt:lpstr>Objectives and priorities of the Creative Schools Initiative</vt:lpstr>
      <vt:lpstr>Creative Schools: a whole-school developmental process </vt:lpstr>
      <vt:lpstr>What supports do Creative Schools receive?</vt:lpstr>
      <vt:lpstr>What support will Creative Schools receive?</vt:lpstr>
      <vt:lpstr>Understanding the role of the Creative Associate </vt:lpstr>
      <vt:lpstr>The role of the Creative Associate </vt:lpstr>
      <vt:lpstr>Understanding the role of the CA </vt:lpstr>
      <vt:lpstr>Creative Schools Week 2021</vt:lpstr>
      <vt:lpstr>School Commitment</vt:lpstr>
      <vt:lpstr>What commitment is required from schools?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Fisher-Naylor</dc:creator>
  <cp:lastModifiedBy>Laura Keogh</cp:lastModifiedBy>
  <cp:revision>66</cp:revision>
  <cp:lastPrinted>2020-09-07T07:26:12Z</cp:lastPrinted>
  <dcterms:created xsi:type="dcterms:W3CDTF">2020-09-05T11:32:56Z</dcterms:created>
  <dcterms:modified xsi:type="dcterms:W3CDTF">2021-12-09T13:17:25Z</dcterms:modified>
</cp:coreProperties>
</file>